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73"/>
  </p:notesMasterIdLst>
  <p:handoutMasterIdLst>
    <p:handoutMasterId r:id="rId74"/>
  </p:handoutMasterIdLst>
  <p:sldIdLst>
    <p:sldId id="256" r:id="rId2"/>
    <p:sldId id="257" r:id="rId3"/>
    <p:sldId id="259" r:id="rId4"/>
    <p:sldId id="258" r:id="rId5"/>
    <p:sldId id="260" r:id="rId6"/>
    <p:sldId id="263" r:id="rId7"/>
    <p:sldId id="264" r:id="rId8"/>
    <p:sldId id="265" r:id="rId9"/>
    <p:sldId id="267" r:id="rId10"/>
    <p:sldId id="266" r:id="rId11"/>
    <p:sldId id="268" r:id="rId12"/>
    <p:sldId id="270" r:id="rId13"/>
    <p:sldId id="269" r:id="rId14"/>
    <p:sldId id="272" r:id="rId15"/>
    <p:sldId id="271" r:id="rId16"/>
    <p:sldId id="273" r:id="rId17"/>
    <p:sldId id="262" r:id="rId18"/>
    <p:sldId id="274" r:id="rId19"/>
    <p:sldId id="275" r:id="rId20"/>
    <p:sldId id="261" r:id="rId21"/>
    <p:sldId id="276" r:id="rId22"/>
    <p:sldId id="277" r:id="rId23"/>
    <p:sldId id="279" r:id="rId24"/>
    <p:sldId id="278" r:id="rId25"/>
    <p:sldId id="280" r:id="rId26"/>
    <p:sldId id="281" r:id="rId27"/>
    <p:sldId id="282" r:id="rId28"/>
    <p:sldId id="284" r:id="rId29"/>
    <p:sldId id="283" r:id="rId30"/>
    <p:sldId id="350" r:id="rId31"/>
    <p:sldId id="289" r:id="rId32"/>
    <p:sldId id="290" r:id="rId33"/>
    <p:sldId id="291" r:id="rId34"/>
    <p:sldId id="292" r:id="rId35"/>
    <p:sldId id="285" r:id="rId36"/>
    <p:sldId id="296" r:id="rId37"/>
    <p:sldId id="286" r:id="rId38"/>
    <p:sldId id="287" r:id="rId39"/>
    <p:sldId id="288" r:id="rId40"/>
    <p:sldId id="293" r:id="rId41"/>
    <p:sldId id="294" r:id="rId42"/>
    <p:sldId id="295" r:id="rId43"/>
    <p:sldId id="301" r:id="rId44"/>
    <p:sldId id="302" r:id="rId45"/>
    <p:sldId id="303" r:id="rId46"/>
    <p:sldId id="304" r:id="rId47"/>
    <p:sldId id="345" r:id="rId48"/>
    <p:sldId id="346" r:id="rId49"/>
    <p:sldId id="347" r:id="rId50"/>
    <p:sldId id="348" r:id="rId51"/>
    <p:sldId id="349" r:id="rId52"/>
    <p:sldId id="298" r:id="rId53"/>
    <p:sldId id="297" r:id="rId54"/>
    <p:sldId id="328" r:id="rId55"/>
    <p:sldId id="329" r:id="rId56"/>
    <p:sldId id="330" r:id="rId57"/>
    <p:sldId id="332" r:id="rId58"/>
    <p:sldId id="333" r:id="rId59"/>
    <p:sldId id="334" r:id="rId60"/>
    <p:sldId id="335" r:id="rId61"/>
    <p:sldId id="336" r:id="rId62"/>
    <p:sldId id="337" r:id="rId63"/>
    <p:sldId id="338" r:id="rId64"/>
    <p:sldId id="339" r:id="rId65"/>
    <p:sldId id="340" r:id="rId66"/>
    <p:sldId id="341" r:id="rId67"/>
    <p:sldId id="342" r:id="rId68"/>
    <p:sldId id="343" r:id="rId69"/>
    <p:sldId id="344" r:id="rId70"/>
    <p:sldId id="299" r:id="rId71"/>
    <p:sldId id="300" r:id="rId72"/>
  </p:sldIdLst>
  <p:sldSz cx="9906000" cy="6858000" type="A4"/>
  <p:notesSz cx="7099300" cy="102346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sv-SE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2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99"/>
    <a:srgbClr val="99FF66"/>
    <a:srgbClr val="99FFCC"/>
    <a:srgbClr val="FF66CC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54" autoAdjust="0"/>
    <p:restoredTop sz="86364" autoAdjust="0"/>
  </p:normalViewPr>
  <p:slideViewPr>
    <p:cSldViewPr>
      <p:cViewPr varScale="1">
        <p:scale>
          <a:sx n="98" d="100"/>
          <a:sy n="98" d="100"/>
        </p:scale>
        <p:origin x="1296" y="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8964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26" d="100"/>
          <a:sy n="126" d="100"/>
        </p:scale>
        <p:origin x="-1950" y="-84"/>
      </p:cViewPr>
      <p:guideLst>
        <p:guide orient="horz" pos="3222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19451F2D-AC43-490F-804F-205053830378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30663" y="9705975"/>
            <a:ext cx="30511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0000"/>
              </a:lnSpc>
              <a:defRPr sz="1200"/>
            </a:lvl1pPr>
          </a:lstStyle>
          <a:p>
            <a:pPr>
              <a:defRPr/>
            </a:pPr>
            <a:fld id="{54F590EC-C40F-4E66-9B78-9471715E57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C069C62F-8207-4850-BDA2-748F33DC0B5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84263" y="1060450"/>
            <a:ext cx="4953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DBD1B166-2F24-410F-B191-E4B6DBD968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8738" y="4829175"/>
            <a:ext cx="4479925" cy="4460875"/>
          </a:xfrm>
          <a:prstGeom prst="rect">
            <a:avLst/>
          </a:prstGeom>
          <a:noFill/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altLang="sv-SE" sz="7200"/>
          </a:p>
        </p:txBody>
      </p:sp>
      <p:sp>
        <p:nvSpPr>
          <p:cNvPr id="48132" name="Rectangle 4">
            <a:extLst>
              <a:ext uri="{FF2B5EF4-FFF2-40B4-BE49-F238E27FC236}">
                <a16:creationId xmlns:a16="http://schemas.microsoft.com/office/drawing/2014/main" id="{1897D5B4-1F86-41F6-880A-9CD7A9ACA4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2975" y="4959350"/>
            <a:ext cx="2640013" cy="295275"/>
          </a:xfrm>
          <a:prstGeom prst="rect">
            <a:avLst/>
          </a:prstGeom>
          <a:noFill/>
          <a:ln>
            <a:noFill/>
          </a:ln>
        </p:spPr>
        <p:txBody>
          <a:bodyPr wrap="none" lIns="63500" tIns="25400" rIns="63500" bIns="25400">
            <a:spAutoFit/>
          </a:bodyPr>
          <a:lstStyle>
            <a:lvl1pPr defTabSz="76200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76200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620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620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620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88000"/>
              </a:lnSpc>
              <a:defRPr/>
            </a:pPr>
            <a:r>
              <a:rPr lang="sv-SE" altLang="sv-SE" sz="1800">
                <a:latin typeface="Times New Roman" pitchFamily="18" charset="0"/>
              </a:rPr>
              <a:t>A N T E C K N I N G A R</a:t>
            </a:r>
          </a:p>
        </p:txBody>
      </p:sp>
      <p:sp>
        <p:nvSpPr>
          <p:cNvPr id="48133" name="Rectangle 5">
            <a:extLst>
              <a:ext uri="{FF2B5EF4-FFF2-40B4-BE49-F238E27FC236}">
                <a16:creationId xmlns:a16="http://schemas.microsoft.com/office/drawing/2014/main" id="{1695341E-F02C-4011-A571-50C3CDDA79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3338" y="9671050"/>
            <a:ext cx="25400" cy="184150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altLang="sv-SE" sz="7200"/>
          </a:p>
        </p:txBody>
      </p:sp>
      <p:sp>
        <p:nvSpPr>
          <p:cNvPr id="48134" name="Rectangle 6">
            <a:extLst>
              <a:ext uri="{FF2B5EF4-FFF2-40B4-BE49-F238E27FC236}">
                <a16:creationId xmlns:a16="http://schemas.microsoft.com/office/drawing/2014/main" id="{6BE9E963-7816-406D-9F21-1782718599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6200" y="9459913"/>
            <a:ext cx="1824038" cy="382587"/>
          </a:xfrm>
          <a:prstGeom prst="rect">
            <a:avLst/>
          </a:prstGeom>
          <a:noFill/>
          <a:ln>
            <a:noFill/>
          </a:ln>
        </p:spPr>
        <p:txBody>
          <a:bodyPr wrap="none" lIns="63500" tIns="25400" rIns="63500" bIns="25400">
            <a:spAutoFit/>
          </a:bodyPr>
          <a:lstStyle>
            <a:lvl1pPr defTabSz="7620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sv-SE" altLang="sv-SE" sz="1200">
                <a:latin typeface="Times New Roman" panose="02020603050405020304" pitchFamily="18" charset="0"/>
              </a:rPr>
              <a:t>Datum för presentationen</a:t>
            </a:r>
          </a:p>
          <a:p>
            <a:pPr algn="ctr">
              <a:lnSpc>
                <a:spcPct val="90000"/>
              </a:lnSpc>
              <a:defRPr/>
            </a:pPr>
            <a:r>
              <a:rPr lang="sv-SE" altLang="sv-SE" sz="1200">
                <a:latin typeface="Times New Roman" panose="02020603050405020304" pitchFamily="18" charset="0"/>
              </a:rPr>
              <a:t>Sida  </a:t>
            </a:r>
            <a:fld id="{64FFBB63-FBF6-47E9-9D89-50E8A5B97D02}" type="slidenum">
              <a:rPr lang="sv-SE" altLang="sv-SE" sz="1200" smtClean="0">
                <a:latin typeface="Times New Roman" panose="02020603050405020304" pitchFamily="18" charset="0"/>
              </a:rPr>
              <a:pPr algn="ctr">
                <a:lnSpc>
                  <a:spcPct val="90000"/>
                </a:lnSpc>
                <a:defRPr/>
              </a:pPr>
              <a:t>‹#›</a:t>
            </a:fld>
            <a:endParaRPr lang="sv-SE" altLang="sv-SE" sz="120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DC1B99AF-A9A8-40D0-8C98-8E29A80326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4D44E1CA-AC6C-4456-AC08-B9242A38AA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53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CA4D00D1-0058-4812-A933-47C34F9CA7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F39F960B-DD6C-40C1-AC27-A1DB2C9D76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53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7750B17E-B7AA-42BB-82CA-4DFE1C2C79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CE30E3FB-9FB8-41A1-AE57-33A5489C66E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>
            <a:extLst>
              <a:ext uri="{FF2B5EF4-FFF2-40B4-BE49-F238E27FC236}">
                <a16:creationId xmlns:a16="http://schemas.microsoft.com/office/drawing/2014/main" id="{38F74008-44B9-4448-A15A-204D3547E3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1267" name="Notes Placeholder 2">
            <a:extLst>
              <a:ext uri="{FF2B5EF4-FFF2-40B4-BE49-F238E27FC236}">
                <a16:creationId xmlns:a16="http://schemas.microsoft.com/office/drawing/2014/main" id="{8A21F980-E2D7-4B8F-AD6C-19DB31202E4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id="{57E6E9E0-D720-433E-BF2F-A4E34FF9C7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id="{6B9D524B-C98E-4BA3-816B-03B2216227E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A9DBB0BE-0F25-4773-A9F7-5DDA45E5D8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C3D29753-0D39-473C-AA41-D3CD42C7E44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>
            <a:extLst>
              <a:ext uri="{FF2B5EF4-FFF2-40B4-BE49-F238E27FC236}">
                <a16:creationId xmlns:a16="http://schemas.microsoft.com/office/drawing/2014/main" id="{9D08E662-D80F-455C-A1C2-94A5FFBB46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7411" name="Notes Placeholder 2">
            <a:extLst>
              <a:ext uri="{FF2B5EF4-FFF2-40B4-BE49-F238E27FC236}">
                <a16:creationId xmlns:a16="http://schemas.microsoft.com/office/drawing/2014/main" id="{1C3B1C1B-7354-4788-8882-841C00A1BA5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sv-SE" altLang="sv-SE">
                <a:latin typeface="Arial" panose="020B0604020202020204" pitchFamily="34" charset="0"/>
              </a:rPr>
              <a:t>Lore - Stanford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>
            <a:extLst>
              <a:ext uri="{FF2B5EF4-FFF2-40B4-BE49-F238E27FC236}">
                <a16:creationId xmlns:a16="http://schemas.microsoft.com/office/drawing/2014/main" id="{28566A28-42EE-47CB-8445-327AEAC03F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9459" name="Notes Placeholder 2">
            <a:extLst>
              <a:ext uri="{FF2B5EF4-FFF2-40B4-BE49-F238E27FC236}">
                <a16:creationId xmlns:a16="http://schemas.microsoft.com/office/drawing/2014/main" id="{E15BC0C5-9458-497A-B75F-C2057EC2752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>
            <a:extLst>
              <a:ext uri="{FF2B5EF4-FFF2-40B4-BE49-F238E27FC236}">
                <a16:creationId xmlns:a16="http://schemas.microsoft.com/office/drawing/2014/main" id="{DCD8CEF9-6B81-4B35-852A-D1D1F735EF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1507" name="Notes Placeholder 2">
            <a:extLst>
              <a:ext uri="{FF2B5EF4-FFF2-40B4-BE49-F238E27FC236}">
                <a16:creationId xmlns:a16="http://schemas.microsoft.com/office/drawing/2014/main" id="{7C37524A-3BD2-490A-8917-5CAA874B81B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>
            <a:extLst>
              <a:ext uri="{FF2B5EF4-FFF2-40B4-BE49-F238E27FC236}">
                <a16:creationId xmlns:a16="http://schemas.microsoft.com/office/drawing/2014/main" id="{A1ADBC2D-BDFA-4EBC-844F-ACCD62E27A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3555" name="Notes Placeholder 2">
            <a:extLst>
              <a:ext uri="{FF2B5EF4-FFF2-40B4-BE49-F238E27FC236}">
                <a16:creationId xmlns:a16="http://schemas.microsoft.com/office/drawing/2014/main" id="{E5FC2D29-165A-4D03-A341-FBA250690F1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>
            <a:extLst>
              <a:ext uri="{FF2B5EF4-FFF2-40B4-BE49-F238E27FC236}">
                <a16:creationId xmlns:a16="http://schemas.microsoft.com/office/drawing/2014/main" id="{8E6FEA0A-7F9A-4D36-A6D0-C19F4449E0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5603" name="Notes Placeholder 2">
            <a:extLst>
              <a:ext uri="{FF2B5EF4-FFF2-40B4-BE49-F238E27FC236}">
                <a16:creationId xmlns:a16="http://schemas.microsoft.com/office/drawing/2014/main" id="{0A6AA5EF-91C4-4BD3-B607-D62EED22F1E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>
            <a:extLst>
              <a:ext uri="{FF2B5EF4-FFF2-40B4-BE49-F238E27FC236}">
                <a16:creationId xmlns:a16="http://schemas.microsoft.com/office/drawing/2014/main" id="{552BFB84-87B0-4C9A-B03E-EB625A94BA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7651" name="Notes Placeholder 2">
            <a:extLst>
              <a:ext uri="{FF2B5EF4-FFF2-40B4-BE49-F238E27FC236}">
                <a16:creationId xmlns:a16="http://schemas.microsoft.com/office/drawing/2014/main" id="{3A0998D8-4712-4A7A-BEE6-B20C49FAA87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>
            <a:extLst>
              <a:ext uri="{FF2B5EF4-FFF2-40B4-BE49-F238E27FC236}">
                <a16:creationId xmlns:a16="http://schemas.microsoft.com/office/drawing/2014/main" id="{27DF0BE1-4DAE-4BD2-8831-4BF2C512AE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9699" name="Notes Placeholder 2">
            <a:extLst>
              <a:ext uri="{FF2B5EF4-FFF2-40B4-BE49-F238E27FC236}">
                <a16:creationId xmlns:a16="http://schemas.microsoft.com/office/drawing/2014/main" id="{892A7932-BCED-4774-9046-8340896A156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>
            <a:extLst>
              <a:ext uri="{FF2B5EF4-FFF2-40B4-BE49-F238E27FC236}">
                <a16:creationId xmlns:a16="http://schemas.microsoft.com/office/drawing/2014/main" id="{95A710A8-97E1-4711-9304-D198468A7D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1747" name="Notes Placeholder 2">
            <a:extLst>
              <a:ext uri="{FF2B5EF4-FFF2-40B4-BE49-F238E27FC236}">
                <a16:creationId xmlns:a16="http://schemas.microsoft.com/office/drawing/2014/main" id="{49BBAFE0-8195-4774-A9F4-646FAC2D988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>
            <a:extLst>
              <a:ext uri="{FF2B5EF4-FFF2-40B4-BE49-F238E27FC236}">
                <a16:creationId xmlns:a16="http://schemas.microsoft.com/office/drawing/2014/main" id="{7B4467CC-F28A-4E04-815A-E68868112C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3795" name="Notes Placeholder 2">
            <a:extLst>
              <a:ext uri="{FF2B5EF4-FFF2-40B4-BE49-F238E27FC236}">
                <a16:creationId xmlns:a16="http://schemas.microsoft.com/office/drawing/2014/main" id="{F6305445-7C45-4B25-9637-ADDD64688E9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>
            <a:extLst>
              <a:ext uri="{FF2B5EF4-FFF2-40B4-BE49-F238E27FC236}">
                <a16:creationId xmlns:a16="http://schemas.microsoft.com/office/drawing/2014/main" id="{FCA3A6A3-A83F-499C-94AF-6F760CF0B9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5843" name="Notes Placeholder 2">
            <a:extLst>
              <a:ext uri="{FF2B5EF4-FFF2-40B4-BE49-F238E27FC236}">
                <a16:creationId xmlns:a16="http://schemas.microsoft.com/office/drawing/2014/main" id="{39527B68-F9D8-4E49-A8C0-67772B44786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>
            <a:extLst>
              <a:ext uri="{FF2B5EF4-FFF2-40B4-BE49-F238E27FC236}">
                <a16:creationId xmlns:a16="http://schemas.microsoft.com/office/drawing/2014/main" id="{FFB25FCB-478B-4CB0-B00B-C9CC84E4A6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7891" name="Notes Placeholder 2">
            <a:extLst>
              <a:ext uri="{FF2B5EF4-FFF2-40B4-BE49-F238E27FC236}">
                <a16:creationId xmlns:a16="http://schemas.microsoft.com/office/drawing/2014/main" id="{FB1AD7E1-268E-4C76-8B67-9D8D79D8439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43A62314-11AE-4754-9B47-AD703FAC7E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F5FB7B18-66DB-4F74-B68C-47541C9B023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B1CC766A-C81E-4F92-A8A3-D2DA2146CAF0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286DECCB-A562-4DE1-8679-9B3F1B19EB86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19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0C347135-0AA5-4C0D-83BA-8425CE1D9C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F5E66DE0-CDAC-45EC-9D9A-33439E5CA1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>
            <a:extLst>
              <a:ext uri="{FF2B5EF4-FFF2-40B4-BE49-F238E27FC236}">
                <a16:creationId xmlns:a16="http://schemas.microsoft.com/office/drawing/2014/main" id="{0E1731E3-6D14-4A5C-B729-F1FF0FA379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4035" name="Notes Placeholder 2">
            <a:extLst>
              <a:ext uri="{FF2B5EF4-FFF2-40B4-BE49-F238E27FC236}">
                <a16:creationId xmlns:a16="http://schemas.microsoft.com/office/drawing/2014/main" id="{2A7EE086-C314-465F-B01E-7328892725C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C235DA4E-1747-4121-B84A-175373ABE198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8D2371C2-E384-41F6-9FFB-AD9165037FC0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21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8FF6F258-E6FF-4AE2-A13F-9D18F44DB3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EB535364-E4A5-4F2E-96AF-8B74A83C99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1AF748FA-22A0-4BAC-BDC9-55E584E9C3F6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5D32FDB7-A964-467A-BA5A-91B6F651B5AA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22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A6F9D99D-8AAE-4664-94C8-7B142C01A1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C2118D94-7353-4B3F-8387-A93B418403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314BE5FE-E4E5-467F-807C-AE46791628B5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2665DD20-4FEF-4E9A-9E7D-45031FE7322A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23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5BFBDEF5-CFC1-4541-B9A9-8CA2C68E29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ADE06992-B90F-4928-AB9B-C5EFC5046D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8DAED0A9-1A15-4EA5-A629-ECBC4DEDBC81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62DF9045-F189-4D0A-8EBA-219FB12445FD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24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83BED43E-47A8-4AF7-936F-958F9FC1E4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34368F27-665E-4B57-BD45-A6232EAE01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>
            <a:extLst>
              <a:ext uri="{FF2B5EF4-FFF2-40B4-BE49-F238E27FC236}">
                <a16:creationId xmlns:a16="http://schemas.microsoft.com/office/drawing/2014/main" id="{3F7396C9-8103-4D16-A6B6-27E2B9E6C646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0FAEA2BA-5CF3-43D9-860F-1C1501F65490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25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8226D90C-20D1-4D54-9A91-D7C9EF3D10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AF04535F-0D9E-4AFC-B1A2-999F0E1C5A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>
            <a:extLst>
              <a:ext uri="{FF2B5EF4-FFF2-40B4-BE49-F238E27FC236}">
                <a16:creationId xmlns:a16="http://schemas.microsoft.com/office/drawing/2014/main" id="{2EB8211B-A1C5-4760-9DE7-8C69A21D7545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531E440D-A3F8-4185-B231-E089DFF00FD2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26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56323" name="Rectangle 2">
            <a:extLst>
              <a:ext uri="{FF2B5EF4-FFF2-40B4-BE49-F238E27FC236}">
                <a16:creationId xmlns:a16="http://schemas.microsoft.com/office/drawing/2014/main" id="{8D673A0F-7D4C-4870-B7BB-9AA5837A9F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6324" name="Rectangle 3">
            <a:extLst>
              <a:ext uri="{FF2B5EF4-FFF2-40B4-BE49-F238E27FC236}">
                <a16:creationId xmlns:a16="http://schemas.microsoft.com/office/drawing/2014/main" id="{C597C5FD-9594-4471-BDFF-761C8C7ADF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>
            <a:extLst>
              <a:ext uri="{FF2B5EF4-FFF2-40B4-BE49-F238E27FC236}">
                <a16:creationId xmlns:a16="http://schemas.microsoft.com/office/drawing/2014/main" id="{2C8E9659-E634-4617-B816-245CAE7C5A42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5C878DF6-8C51-4621-843A-7EFB21DD3D39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27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591F61FA-40E2-4F7C-94C4-9F0034386D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F5249958-156F-47AA-AD90-92E5ADEF78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>
            <a:extLst>
              <a:ext uri="{FF2B5EF4-FFF2-40B4-BE49-F238E27FC236}">
                <a16:creationId xmlns:a16="http://schemas.microsoft.com/office/drawing/2014/main" id="{AE4FF5B4-60EB-4492-B5E8-6B25833F32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60419" name="Notes Placeholder 2">
            <a:extLst>
              <a:ext uri="{FF2B5EF4-FFF2-40B4-BE49-F238E27FC236}">
                <a16:creationId xmlns:a16="http://schemas.microsoft.com/office/drawing/2014/main" id="{EBC810E8-6929-43A2-80F2-9C6077E3664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EE9AFF1B-C9E2-4BF9-9D59-B8549BC550C6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92784CB0-6BFA-4E81-9A5E-40F55B642092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29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C2BBF899-2C42-4527-B3D3-9853D5B4309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id="{CF11E940-536A-4E8B-873D-0AD1948BE6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>
            <a:extLst>
              <a:ext uri="{FF2B5EF4-FFF2-40B4-BE49-F238E27FC236}">
                <a16:creationId xmlns:a16="http://schemas.microsoft.com/office/drawing/2014/main" id="{5763B292-984E-416C-8CE7-386FDAAB47F4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BCDCABC0-BB1A-4FF4-9E3B-F7BB8D15F3EC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30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A09241AC-0336-4A95-9857-D20CEF4723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4B7CCB7C-3508-468D-A8D3-799F1229F7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>
            <a:extLst>
              <a:ext uri="{FF2B5EF4-FFF2-40B4-BE49-F238E27FC236}">
                <a16:creationId xmlns:a16="http://schemas.microsoft.com/office/drawing/2014/main" id="{64DE76BB-FDB1-4B87-81DE-152A649AC3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66563" name="Notes Placeholder 2">
            <a:extLst>
              <a:ext uri="{FF2B5EF4-FFF2-40B4-BE49-F238E27FC236}">
                <a16:creationId xmlns:a16="http://schemas.microsoft.com/office/drawing/2014/main" id="{BB9D7031-ED1E-49D9-98A1-C827D48007D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>
            <a:extLst>
              <a:ext uri="{FF2B5EF4-FFF2-40B4-BE49-F238E27FC236}">
                <a16:creationId xmlns:a16="http://schemas.microsoft.com/office/drawing/2014/main" id="{ED01A7EF-9070-4F8B-A043-2EEEB23BDE38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1CC4FB37-CF9D-4E59-B82F-D8D38FF4ABE7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32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E4EBE4AF-CAD4-4174-B654-C58943A74A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68612" name="Rectangle 3">
            <a:extLst>
              <a:ext uri="{FF2B5EF4-FFF2-40B4-BE49-F238E27FC236}">
                <a16:creationId xmlns:a16="http://schemas.microsoft.com/office/drawing/2014/main" id="{7981C19B-9E6B-4062-BCCD-5AEB2DB5FE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>
            <a:extLst>
              <a:ext uri="{FF2B5EF4-FFF2-40B4-BE49-F238E27FC236}">
                <a16:creationId xmlns:a16="http://schemas.microsoft.com/office/drawing/2014/main" id="{561C3832-2884-428D-9434-82E34220B734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2E46550C-EE60-45B1-BB8B-4A294A71AD98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33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B109CDF0-7DFC-4B71-8FBE-C6FB18D227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0660" name="Rectangle 3">
            <a:extLst>
              <a:ext uri="{FF2B5EF4-FFF2-40B4-BE49-F238E27FC236}">
                <a16:creationId xmlns:a16="http://schemas.microsoft.com/office/drawing/2014/main" id="{085FA789-B93F-4A2C-9106-91A1B58B87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id="{AD68C65B-090E-4C89-BF96-C3974AC1975C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9EF5D3FE-03CD-4E9C-9E27-6A0F18A2A1C6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34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7E207C5A-3A87-4DE2-BF7B-61068542BC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F55FC91E-90A5-4A03-8294-5C10CD088D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>
            <a:extLst>
              <a:ext uri="{FF2B5EF4-FFF2-40B4-BE49-F238E27FC236}">
                <a16:creationId xmlns:a16="http://schemas.microsoft.com/office/drawing/2014/main" id="{1BFD64CE-441B-41E7-87A1-6A5656185291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4F4C948B-8BB5-4744-9EB3-D6DD9F2DE6DE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35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74755" name="Rectangle 2">
            <a:extLst>
              <a:ext uri="{FF2B5EF4-FFF2-40B4-BE49-F238E27FC236}">
                <a16:creationId xmlns:a16="http://schemas.microsoft.com/office/drawing/2014/main" id="{920068CD-8B7F-4035-95DD-BC1F4FECC5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4756" name="Rectangle 3">
            <a:extLst>
              <a:ext uri="{FF2B5EF4-FFF2-40B4-BE49-F238E27FC236}">
                <a16:creationId xmlns:a16="http://schemas.microsoft.com/office/drawing/2014/main" id="{A087B754-7E95-4DE6-BE52-FB8A4D605A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2E11D25F-D885-46B3-B338-395B1F16A1EE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BC6F439A-9FF7-4BD3-A5F1-FA4CDC2D2E46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36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F9687C7F-EC7B-4B4B-A89A-43873A52F7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83173D26-9048-459F-9733-9B4892ADA2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74BEA6D6-8D83-422C-A347-708A98FAE26D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1EBCB65E-4758-4DAC-8BB1-908953C7F2D6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37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EAAF19FC-EBDB-4535-9F86-1139D87ABD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215966A1-214A-4D30-B66F-E43DA68B52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>
            <a:extLst>
              <a:ext uri="{FF2B5EF4-FFF2-40B4-BE49-F238E27FC236}">
                <a16:creationId xmlns:a16="http://schemas.microsoft.com/office/drawing/2014/main" id="{55E0FE99-B71F-451C-9892-9B21B1BC5CF0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310FD9EB-F60F-4471-9B65-0B7BE8D880BC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38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80899" name="Rectangle 2">
            <a:extLst>
              <a:ext uri="{FF2B5EF4-FFF2-40B4-BE49-F238E27FC236}">
                <a16:creationId xmlns:a16="http://schemas.microsoft.com/office/drawing/2014/main" id="{73C1E69F-8E6A-4C75-B8F9-F59CF995F60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80900" name="Rectangle 3">
            <a:extLst>
              <a:ext uri="{FF2B5EF4-FFF2-40B4-BE49-F238E27FC236}">
                <a16:creationId xmlns:a16="http://schemas.microsoft.com/office/drawing/2014/main" id="{312DF062-4D85-463D-833F-EB93D0FB3C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012FAF29-28A2-4729-812F-FC8A0E395452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47F2D5BB-E998-4200-A7CD-1B2E4A6851F9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39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id="{A9DE4D21-0DF2-4A37-922C-7B0211CDE8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B4FEAE2B-F5D3-41E1-8771-48262A7997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>
            <a:extLst>
              <a:ext uri="{FF2B5EF4-FFF2-40B4-BE49-F238E27FC236}">
                <a16:creationId xmlns:a16="http://schemas.microsoft.com/office/drawing/2014/main" id="{B9FE9703-2D7A-4548-B690-6DB51C6E0A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84995" name="Notes Placeholder 2">
            <a:extLst>
              <a:ext uri="{FF2B5EF4-FFF2-40B4-BE49-F238E27FC236}">
                <a16:creationId xmlns:a16="http://schemas.microsoft.com/office/drawing/2014/main" id="{AC32CD73-5710-4939-AEF7-9BFF28A4D77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>
            <a:extLst>
              <a:ext uri="{FF2B5EF4-FFF2-40B4-BE49-F238E27FC236}">
                <a16:creationId xmlns:a16="http://schemas.microsoft.com/office/drawing/2014/main" id="{A059C05C-8E46-4777-97FA-3A6E67EB3E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87043" name="Notes Placeholder 2">
            <a:extLst>
              <a:ext uri="{FF2B5EF4-FFF2-40B4-BE49-F238E27FC236}">
                <a16:creationId xmlns:a16="http://schemas.microsoft.com/office/drawing/2014/main" id="{E4056890-21D6-439D-B862-6D36F31D9F3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>
            <a:extLst>
              <a:ext uri="{FF2B5EF4-FFF2-40B4-BE49-F238E27FC236}">
                <a16:creationId xmlns:a16="http://schemas.microsoft.com/office/drawing/2014/main" id="{0B915204-6F24-4B9C-89C4-46C697C9FC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89091" name="Notes Placeholder 2">
            <a:extLst>
              <a:ext uri="{FF2B5EF4-FFF2-40B4-BE49-F238E27FC236}">
                <a16:creationId xmlns:a16="http://schemas.microsoft.com/office/drawing/2014/main" id="{3DC106CB-AF7A-46C2-88D8-F755C9DF738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>
            <a:extLst>
              <a:ext uri="{FF2B5EF4-FFF2-40B4-BE49-F238E27FC236}">
                <a16:creationId xmlns:a16="http://schemas.microsoft.com/office/drawing/2014/main" id="{3E4C3BD9-BCF4-4DF6-AABF-AD44ECEE770F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856A5FED-E3A2-4172-8479-602296D98C95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43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91139" name="Rectangle 2">
            <a:extLst>
              <a:ext uri="{FF2B5EF4-FFF2-40B4-BE49-F238E27FC236}">
                <a16:creationId xmlns:a16="http://schemas.microsoft.com/office/drawing/2014/main" id="{59F9CDF2-B8C8-42D6-A641-0962E2A2E8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91140" name="Rectangle 3">
            <a:extLst>
              <a:ext uri="{FF2B5EF4-FFF2-40B4-BE49-F238E27FC236}">
                <a16:creationId xmlns:a16="http://schemas.microsoft.com/office/drawing/2014/main" id="{E67E463B-C549-4236-929B-CDCE117297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>
            <a:extLst>
              <a:ext uri="{FF2B5EF4-FFF2-40B4-BE49-F238E27FC236}">
                <a16:creationId xmlns:a16="http://schemas.microsoft.com/office/drawing/2014/main" id="{8D48FCC3-5354-447E-BBB4-816A79B34138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027C671D-72EA-4C32-9990-AB5F1189A0B5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44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93187" name="Rectangle 2">
            <a:extLst>
              <a:ext uri="{FF2B5EF4-FFF2-40B4-BE49-F238E27FC236}">
                <a16:creationId xmlns:a16="http://schemas.microsoft.com/office/drawing/2014/main" id="{7F3045E0-1D4E-4619-A767-EDA521B243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93188" name="Rectangle 3">
            <a:extLst>
              <a:ext uri="{FF2B5EF4-FFF2-40B4-BE49-F238E27FC236}">
                <a16:creationId xmlns:a16="http://schemas.microsoft.com/office/drawing/2014/main" id="{17DEFDA1-D057-41D3-A931-196C82CC35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>
            <a:extLst>
              <a:ext uri="{FF2B5EF4-FFF2-40B4-BE49-F238E27FC236}">
                <a16:creationId xmlns:a16="http://schemas.microsoft.com/office/drawing/2014/main" id="{D34915C4-D8AB-4EB8-B250-89950846F24C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C7B8180F-D05E-40CF-ADE1-C6789E4B4195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45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95235" name="Rectangle 2">
            <a:extLst>
              <a:ext uri="{FF2B5EF4-FFF2-40B4-BE49-F238E27FC236}">
                <a16:creationId xmlns:a16="http://schemas.microsoft.com/office/drawing/2014/main" id="{42A2C0A2-1660-41F7-A95B-8906D829B1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95236" name="Rectangle 3">
            <a:extLst>
              <a:ext uri="{FF2B5EF4-FFF2-40B4-BE49-F238E27FC236}">
                <a16:creationId xmlns:a16="http://schemas.microsoft.com/office/drawing/2014/main" id="{AEC8525A-9DB1-4F43-B5FD-7F1F4475EA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>
            <a:extLst>
              <a:ext uri="{FF2B5EF4-FFF2-40B4-BE49-F238E27FC236}">
                <a16:creationId xmlns:a16="http://schemas.microsoft.com/office/drawing/2014/main" id="{BDC762AD-C544-49E3-977D-3EC28A450F88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2DEE5E21-734F-4A77-9FA3-9F0139678D1C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46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97283" name="Rectangle 2">
            <a:extLst>
              <a:ext uri="{FF2B5EF4-FFF2-40B4-BE49-F238E27FC236}">
                <a16:creationId xmlns:a16="http://schemas.microsoft.com/office/drawing/2014/main" id="{10D2857D-7A1E-4F80-BFD4-346B6B8D4B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97284" name="Rectangle 3">
            <a:extLst>
              <a:ext uri="{FF2B5EF4-FFF2-40B4-BE49-F238E27FC236}">
                <a16:creationId xmlns:a16="http://schemas.microsoft.com/office/drawing/2014/main" id="{ABFB7C6D-DBE4-4EE8-AA55-9FD2FD09C5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>
            <a:extLst>
              <a:ext uri="{FF2B5EF4-FFF2-40B4-BE49-F238E27FC236}">
                <a16:creationId xmlns:a16="http://schemas.microsoft.com/office/drawing/2014/main" id="{3C869EB0-59C4-4C59-8399-ECD20C3EAF8A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7834777B-B49F-4D3D-A592-9435EA4E8032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47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99331" name="Rectangle 2">
            <a:extLst>
              <a:ext uri="{FF2B5EF4-FFF2-40B4-BE49-F238E27FC236}">
                <a16:creationId xmlns:a16="http://schemas.microsoft.com/office/drawing/2014/main" id="{B0DA1F88-D8DA-4C7E-9052-3C8F1FB8D4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99332" name="Rectangle 3">
            <a:extLst>
              <a:ext uri="{FF2B5EF4-FFF2-40B4-BE49-F238E27FC236}">
                <a16:creationId xmlns:a16="http://schemas.microsoft.com/office/drawing/2014/main" id="{CFECE2EB-5D15-4C58-838A-626179D982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>
            <a:extLst>
              <a:ext uri="{FF2B5EF4-FFF2-40B4-BE49-F238E27FC236}">
                <a16:creationId xmlns:a16="http://schemas.microsoft.com/office/drawing/2014/main" id="{75AC2409-19A8-49D9-9D66-99B3396B23A4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511DDC32-AC7F-4A47-9B1A-661F4E38001B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48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101379" name="Rectangle 2">
            <a:extLst>
              <a:ext uri="{FF2B5EF4-FFF2-40B4-BE49-F238E27FC236}">
                <a16:creationId xmlns:a16="http://schemas.microsoft.com/office/drawing/2014/main" id="{18E1AB58-BF03-4716-8640-F9E0BF35E4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01380" name="Rectangle 3">
            <a:extLst>
              <a:ext uri="{FF2B5EF4-FFF2-40B4-BE49-F238E27FC236}">
                <a16:creationId xmlns:a16="http://schemas.microsoft.com/office/drawing/2014/main" id="{9140B854-5138-4983-B184-4ACF36EB66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>
            <a:extLst>
              <a:ext uri="{FF2B5EF4-FFF2-40B4-BE49-F238E27FC236}">
                <a16:creationId xmlns:a16="http://schemas.microsoft.com/office/drawing/2014/main" id="{5A8FEB16-543D-43F2-8FD7-6A50149BBA59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7178E42C-A45E-4D38-A158-5CAC197609E1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49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103427" name="Rectangle 2">
            <a:extLst>
              <a:ext uri="{FF2B5EF4-FFF2-40B4-BE49-F238E27FC236}">
                <a16:creationId xmlns:a16="http://schemas.microsoft.com/office/drawing/2014/main" id="{A914E58F-CD52-4803-B6EF-4F993487D6C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03428" name="Rectangle 3">
            <a:extLst>
              <a:ext uri="{FF2B5EF4-FFF2-40B4-BE49-F238E27FC236}">
                <a16:creationId xmlns:a16="http://schemas.microsoft.com/office/drawing/2014/main" id="{EE10AD03-6EC1-4DF0-87B4-3B1BDDAC72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>
            <a:extLst>
              <a:ext uri="{FF2B5EF4-FFF2-40B4-BE49-F238E27FC236}">
                <a16:creationId xmlns:a16="http://schemas.microsoft.com/office/drawing/2014/main" id="{4B1CC475-6DEB-49C8-A8BB-22CBD075811F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55AFCBA8-3DF1-46F2-B86F-25B0C2D20F05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50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105475" name="Rectangle 2">
            <a:extLst>
              <a:ext uri="{FF2B5EF4-FFF2-40B4-BE49-F238E27FC236}">
                <a16:creationId xmlns:a16="http://schemas.microsoft.com/office/drawing/2014/main" id="{61412AB1-BDD7-48C7-988D-952EBE23A3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05476" name="Rectangle 3">
            <a:extLst>
              <a:ext uri="{FF2B5EF4-FFF2-40B4-BE49-F238E27FC236}">
                <a16:creationId xmlns:a16="http://schemas.microsoft.com/office/drawing/2014/main" id="{750473DC-50DE-47C8-A031-C992EC95E3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>
            <a:extLst>
              <a:ext uri="{FF2B5EF4-FFF2-40B4-BE49-F238E27FC236}">
                <a16:creationId xmlns:a16="http://schemas.microsoft.com/office/drawing/2014/main" id="{5B7153BE-818E-4B02-B41F-0B6620A428D9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5229479F-ECC7-426C-98FC-41579916532C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51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107523" name="Rectangle 2">
            <a:extLst>
              <a:ext uri="{FF2B5EF4-FFF2-40B4-BE49-F238E27FC236}">
                <a16:creationId xmlns:a16="http://schemas.microsoft.com/office/drawing/2014/main" id="{04944389-F472-48F5-8107-9C511C83E1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07524" name="Rectangle 3">
            <a:extLst>
              <a:ext uri="{FF2B5EF4-FFF2-40B4-BE49-F238E27FC236}">
                <a16:creationId xmlns:a16="http://schemas.microsoft.com/office/drawing/2014/main" id="{7815C471-8D44-4CBB-B214-9C1CE7E67D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>
            <a:extLst>
              <a:ext uri="{FF2B5EF4-FFF2-40B4-BE49-F238E27FC236}">
                <a16:creationId xmlns:a16="http://schemas.microsoft.com/office/drawing/2014/main" id="{ADBA964F-0096-4370-B356-BF939BF166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09571" name="Notes Placeholder 2">
            <a:extLst>
              <a:ext uri="{FF2B5EF4-FFF2-40B4-BE49-F238E27FC236}">
                <a16:creationId xmlns:a16="http://schemas.microsoft.com/office/drawing/2014/main" id="{2CDD9403-5DA5-468B-89A8-069F76CBA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>
            <a:extLst>
              <a:ext uri="{FF2B5EF4-FFF2-40B4-BE49-F238E27FC236}">
                <a16:creationId xmlns:a16="http://schemas.microsoft.com/office/drawing/2014/main" id="{F54F3655-9C8C-4D02-BB05-896DD68787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11619" name="Notes Placeholder 2">
            <a:extLst>
              <a:ext uri="{FF2B5EF4-FFF2-40B4-BE49-F238E27FC236}">
                <a16:creationId xmlns:a16="http://schemas.microsoft.com/office/drawing/2014/main" id="{376F023F-7781-4D0B-B926-F8AFA49C733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>
            <a:extLst>
              <a:ext uri="{FF2B5EF4-FFF2-40B4-BE49-F238E27FC236}">
                <a16:creationId xmlns:a16="http://schemas.microsoft.com/office/drawing/2014/main" id="{395BF531-12C6-4B3D-8B31-C16B0EB8F9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25955" name="Notes Placeholder 2">
            <a:extLst>
              <a:ext uri="{FF2B5EF4-FFF2-40B4-BE49-F238E27FC236}">
                <a16:creationId xmlns:a16="http://schemas.microsoft.com/office/drawing/2014/main" id="{39453A27-393A-41AD-92C7-CDD47648707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>
            <a:extLst>
              <a:ext uri="{FF2B5EF4-FFF2-40B4-BE49-F238E27FC236}">
                <a16:creationId xmlns:a16="http://schemas.microsoft.com/office/drawing/2014/main" id="{A18FF39E-E7C3-44BF-92CC-FD10A941726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31075" name="Notes Placeholder 2">
            <a:extLst>
              <a:ext uri="{FF2B5EF4-FFF2-40B4-BE49-F238E27FC236}">
                <a16:creationId xmlns:a16="http://schemas.microsoft.com/office/drawing/2014/main" id="{DFC2F8B8-6A3F-49B0-9191-A1A81939B4F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>
            <a:extLst>
              <a:ext uri="{FF2B5EF4-FFF2-40B4-BE49-F238E27FC236}">
                <a16:creationId xmlns:a16="http://schemas.microsoft.com/office/drawing/2014/main" id="{3F561B45-B4B4-449C-A341-BEF547DE06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33123" name="Notes Placeholder 2">
            <a:extLst>
              <a:ext uri="{FF2B5EF4-FFF2-40B4-BE49-F238E27FC236}">
                <a16:creationId xmlns:a16="http://schemas.microsoft.com/office/drawing/2014/main" id="{0C8593C4-4FE9-4AD1-ADC8-D96FA71A8E1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8158" y="1142984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000372"/>
            <a:ext cx="6934200" cy="26384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30307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8356" y="142852"/>
            <a:ext cx="7667644" cy="64294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406" y="1000108"/>
            <a:ext cx="8958294" cy="550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47335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6585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9">
            <a:extLst>
              <a:ext uri="{FF2B5EF4-FFF2-40B4-BE49-F238E27FC236}">
                <a16:creationId xmlns:a16="http://schemas.microsoft.com/office/drawing/2014/main" id="{0D15BC67-8A61-4537-9372-3E11AA67AF4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60388" y="115888"/>
            <a:ext cx="998537" cy="42545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sv-SE" sz="800" dirty="0"/>
              <a:t>SDXML VT2024</a:t>
            </a:r>
          </a:p>
          <a:p>
            <a:pPr>
              <a:lnSpc>
                <a:spcPct val="90000"/>
              </a:lnSpc>
              <a:defRPr/>
            </a:pPr>
            <a:r>
              <a:rPr lang="sv-SE" sz="800" dirty="0"/>
              <a:t>nikos </a:t>
            </a:r>
            <a:r>
              <a:rPr lang="sv-SE" sz="800" dirty="0" err="1"/>
              <a:t>dimitrakas</a:t>
            </a:r>
            <a:endParaRPr lang="sv-SE" sz="800" dirty="0"/>
          </a:p>
          <a:p>
            <a:pPr>
              <a:lnSpc>
                <a:spcPct val="90000"/>
              </a:lnSpc>
              <a:defRPr/>
            </a:pPr>
            <a:r>
              <a:rPr lang="sv-SE" sz="800" dirty="0"/>
              <a:t>SU/DSV</a:t>
            </a: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505D40F0-73D3-491F-88A4-6D19289175E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115888"/>
            <a:ext cx="4381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B8CE8C5A-34D5-4807-8DFD-371582C4E6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0354" y="541338"/>
            <a:ext cx="438150" cy="2308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algn="l">
              <a:lnSpc>
                <a:spcPct val="90000"/>
              </a:lnSpc>
              <a:defRPr/>
            </a:pPr>
            <a:fld id="{AAC4DAEB-31D7-447B-A68E-2F3444A88BFE}" type="slidenum">
              <a:rPr lang="sv-SE" altLang="en-US" sz="1000" smtClean="0"/>
              <a:pPr marL="0" indent="0" algn="l">
                <a:lnSpc>
                  <a:spcPct val="90000"/>
                </a:lnSpc>
                <a:defRPr/>
              </a:pPr>
              <a:t>‹#›</a:t>
            </a:fld>
            <a:endParaRPr lang="sv-SE" altLang="en-US" sz="10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+mj-lt"/>
          <a:ea typeface="+mj-ea"/>
          <a:cs typeface="+mj-cs"/>
        </a:defRPr>
      </a:lvl1pPr>
      <a:lvl2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2pPr>
      <a:lvl3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3pPr>
      <a:lvl4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4pPr>
      <a:lvl5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5pPr>
      <a:lvl6pPr marL="4572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6pPr>
      <a:lvl7pPr marL="9144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7pPr>
      <a:lvl8pPr marL="13716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8pPr>
      <a:lvl9pPr marL="18288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9pPr>
    </p:titleStyle>
    <p:bodyStyle>
      <a:lvl1pPr marL="296863" indent="-296863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500" b="1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38125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900" b="1">
          <a:solidFill>
            <a:schemeClr val="tx1"/>
          </a:solidFill>
          <a:latin typeface="+mn-lt"/>
        </a:defRPr>
      </a:lvl2pPr>
      <a:lvl3pPr marL="1187450" indent="-238125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1900" b="1">
          <a:solidFill>
            <a:schemeClr val="tx1"/>
          </a:solidFill>
          <a:latin typeface="+mn-lt"/>
        </a:defRPr>
      </a:lvl3pPr>
      <a:lvl4pPr marL="1601788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500" b="1">
          <a:solidFill>
            <a:schemeClr val="tx1"/>
          </a:solidFill>
          <a:latin typeface="+mn-lt"/>
        </a:defRPr>
      </a:lvl4pPr>
      <a:lvl5pPr marL="20764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5pPr>
      <a:lvl6pPr marL="25336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6pPr>
      <a:lvl7pPr marL="29908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7pPr>
      <a:lvl8pPr marL="34480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8pPr>
      <a:lvl9pPr marL="39052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DD0DD312-E238-4974-A3A7-4C7D6E30AECA}"/>
              </a:ext>
            </a:extLst>
          </p:cNvPr>
          <p:cNvSpPr>
            <a:spLocks noGrp="1"/>
          </p:cNvSpPr>
          <p:nvPr>
            <p:ph type="ctrTitle"/>
          </p:nvPr>
        </p:nvSpPr>
        <p:spPr bwMode="auto">
          <a:xfrm>
            <a:off x="742950" y="2852738"/>
            <a:ext cx="8420100" cy="887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Query languages for SSD and XML</a:t>
            </a:r>
          </a:p>
        </p:txBody>
      </p:sp>
      <p:sp>
        <p:nvSpPr>
          <p:cNvPr id="4099" name="TextBox 4">
            <a:extLst>
              <a:ext uri="{FF2B5EF4-FFF2-40B4-BE49-F238E27FC236}">
                <a16:creationId xmlns:a16="http://schemas.microsoft.com/office/drawing/2014/main" id="{92512B0C-6137-4748-8C21-0C0A65397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050" y="5300663"/>
            <a:ext cx="9432925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sv-SE" altLang="sv-SE" sz="1600" b="0">
                <a:latin typeface="Arial Unicode MS" panose="020B0604020202020204" pitchFamily="34" charset="-128"/>
              </a:rPr>
              <a:t>Corresponding reading</a:t>
            </a:r>
          </a:p>
          <a:p>
            <a:pPr>
              <a:lnSpc>
                <a:spcPct val="90000"/>
              </a:lnSpc>
            </a:pPr>
            <a:r>
              <a:rPr lang="sv-SE" altLang="sv-SE" sz="1600" b="0">
                <a:latin typeface="Arial Unicode MS" panose="020B0604020202020204" pitchFamily="34" charset="-128"/>
              </a:rPr>
              <a:t>Excerpt from Data on the Web</a:t>
            </a:r>
          </a:p>
          <a:p>
            <a:pPr>
              <a:lnSpc>
                <a:spcPct val="90000"/>
              </a:lnSpc>
            </a:pPr>
            <a:r>
              <a:rPr lang="sv-SE" altLang="sv-SE" sz="1600" b="0">
                <a:latin typeface="Arial Unicode MS" panose="020B0604020202020204" pitchFamily="34" charset="-128"/>
              </a:rPr>
              <a:t>Chapter 2, 3, 9, 10, 11, 13.3, A.3.1, C.2 of the course book</a:t>
            </a:r>
          </a:p>
          <a:p>
            <a:pPr>
              <a:lnSpc>
                <a:spcPct val="90000"/>
              </a:lnSpc>
            </a:pPr>
            <a:r>
              <a:rPr lang="sv-SE" altLang="sv-SE" sz="1600" b="0">
                <a:latin typeface="Arial Unicode MS" panose="020B0604020202020204" pitchFamily="34" charset="-128"/>
              </a:rPr>
              <a:t>Parts of chapter 30 of Database Systems (Connolly, Begg) 6th edition (chapter 31 in 5th edition)</a:t>
            </a:r>
          </a:p>
          <a:p>
            <a:pPr>
              <a:lnSpc>
                <a:spcPct val="90000"/>
              </a:lnSpc>
            </a:pPr>
            <a:r>
              <a:rPr lang="sv-SE" altLang="sv-SE" sz="1600" b="0">
                <a:latin typeface="Arial Unicode MS" panose="020B0604020202020204" pitchFamily="34" charset="-128"/>
              </a:rPr>
              <a:t>Articles about XML Query Languages</a:t>
            </a:r>
          </a:p>
          <a:p>
            <a:pPr>
              <a:lnSpc>
                <a:spcPct val="90000"/>
              </a:lnSpc>
            </a:pPr>
            <a:r>
              <a:rPr lang="sv-SE" altLang="sv-SE" sz="1600" b="0">
                <a:latin typeface="Arial Unicode MS" panose="020B0604020202020204" pitchFamily="34" charset="-128"/>
              </a:rPr>
              <a:t>Compendium about XQuery</a:t>
            </a:r>
            <a:endParaRPr lang="en-US" altLang="sv-SE" sz="1600" b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285B5F4-AADC-4C9B-B0F8-C5B7322CF041}"/>
              </a:ext>
            </a:extLst>
          </p:cNvPr>
          <p:cNvSpPr txBox="1">
            <a:spLocks/>
          </p:cNvSpPr>
          <p:nvPr/>
        </p:nvSpPr>
        <p:spPr bwMode="auto">
          <a:xfrm>
            <a:off x="779463" y="549275"/>
            <a:ext cx="8420100" cy="1727200"/>
          </a:xfrm>
          <a:prstGeom prst="rect">
            <a:avLst/>
          </a:prstGeom>
          <a:noFill/>
        </p:spPr>
        <p:txBody>
          <a:bodyPr/>
          <a:lstStyle>
            <a:lvl1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2pPr>
            <a:lvl3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3pPr>
            <a:lvl4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4pPr>
            <a:lvl5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5pPr>
            <a:lvl6pPr marL="4572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6pPr>
            <a:lvl7pPr marL="9144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7pPr>
            <a:lvl8pPr marL="13716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8pPr>
            <a:lvl9pPr marL="18288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sv-SE" altLang="sv-SE" kern="0" dirty="0"/>
              <a:t>SDXML VT2024</a:t>
            </a:r>
            <a:br>
              <a:rPr lang="sv-SE" altLang="sv-SE" kern="0" dirty="0"/>
            </a:br>
            <a:r>
              <a:rPr lang="en-GB" altLang="sv-SE" kern="0" dirty="0"/>
              <a:t>Models and languages for </a:t>
            </a:r>
            <a:br>
              <a:rPr lang="en-GB" altLang="sv-SE" kern="0" dirty="0"/>
            </a:br>
            <a:r>
              <a:rPr lang="en-GB" altLang="sv-SE" kern="0" dirty="0"/>
              <a:t>semi-structured data and XML</a:t>
            </a:r>
            <a:endParaRPr lang="sv-SE" altLang="sv-SE" kern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6DB370AE-842D-4538-AFFC-15445223F452}"/>
              </a:ext>
            </a:extLst>
          </p:cNvPr>
          <p:cNvSpPr txBox="1">
            <a:spLocks/>
          </p:cNvSpPr>
          <p:nvPr/>
        </p:nvSpPr>
        <p:spPr bwMode="auto">
          <a:xfrm>
            <a:off x="1522413" y="4005263"/>
            <a:ext cx="6934200" cy="1200150"/>
          </a:xfrm>
          <a:prstGeom prst="rect">
            <a:avLst/>
          </a:prstGeom>
          <a:noFill/>
        </p:spPr>
        <p:txBody>
          <a:bodyPr/>
          <a:lstStyle>
            <a:lvl1pPr marL="0" indent="0" algn="ctr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None/>
              <a:defRPr sz="25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None/>
              <a:defRPr sz="1900" b="1">
                <a:solidFill>
                  <a:schemeClr val="tx1"/>
                </a:solidFill>
                <a:latin typeface="+mn-lt"/>
              </a:defRPr>
            </a:lvl2pPr>
            <a:lvl3pPr marL="914400" indent="0" algn="ctr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None/>
              <a:defRPr sz="1900" b="1">
                <a:solidFill>
                  <a:schemeClr val="tx1"/>
                </a:solidFill>
                <a:latin typeface="+mn-lt"/>
              </a:defRPr>
            </a:lvl3pPr>
            <a:lvl4pPr marL="1371600" indent="0" algn="ctr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None/>
              <a:defRPr sz="1500" b="1">
                <a:solidFill>
                  <a:schemeClr val="tx1"/>
                </a:solidFill>
                <a:latin typeface="+mn-lt"/>
              </a:defRPr>
            </a:lvl4pPr>
            <a:lvl5pPr marL="1828800" indent="0" algn="ctr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None/>
              <a:defRPr sz="1500" b="1">
                <a:solidFill>
                  <a:schemeClr val="tx1"/>
                </a:solidFill>
                <a:latin typeface="+mn-lt"/>
              </a:defRPr>
            </a:lvl5pPr>
            <a:lvl6pPr marL="2286000" indent="0" algn="ctr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None/>
              <a:defRPr sz="1500" b="1">
                <a:solidFill>
                  <a:schemeClr val="tx1"/>
                </a:solidFill>
                <a:latin typeface="+mn-lt"/>
              </a:defRPr>
            </a:lvl6pPr>
            <a:lvl7pPr marL="2743200" indent="0" algn="ctr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None/>
              <a:defRPr sz="1500" b="1">
                <a:solidFill>
                  <a:schemeClr val="tx1"/>
                </a:solidFill>
                <a:latin typeface="+mn-lt"/>
              </a:defRPr>
            </a:lvl7pPr>
            <a:lvl8pPr marL="3200400" indent="0" algn="ctr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None/>
              <a:defRPr sz="1500" b="1">
                <a:solidFill>
                  <a:schemeClr val="tx1"/>
                </a:solidFill>
                <a:latin typeface="+mn-lt"/>
              </a:defRPr>
            </a:lvl8pPr>
            <a:lvl9pPr marL="3657600" indent="0" algn="ctr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None/>
              <a:defRPr sz="1500" b="1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sv-SE" altLang="sv-SE" kern="0"/>
              <a:t>nikos dimitrakas</a:t>
            </a:r>
            <a:br>
              <a:rPr lang="sv-SE" altLang="sv-SE" kern="0"/>
            </a:br>
            <a:r>
              <a:rPr lang="sv-SE" altLang="sv-SE" kern="0"/>
              <a:t>nikos@dsv.su.se</a:t>
            </a:r>
            <a:br>
              <a:rPr lang="sv-SE" altLang="sv-SE" kern="0"/>
            </a:br>
            <a:r>
              <a:rPr lang="sv-SE" altLang="sv-SE" kern="0"/>
              <a:t>08-161295</a:t>
            </a:r>
            <a:endParaRPr lang="sv-SE" altLang="sv-SE" kern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D2F120F1-3CD2-4D15-AEAF-766B0C0A459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Query languages</a:t>
            </a: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C4D0EA41-CB06-4570-BDB3-207C85044887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Traverse the data structure</a:t>
            </a:r>
          </a:p>
          <a:p>
            <a:pPr lvl="1"/>
            <a:r>
              <a:rPr lang="en-US" altLang="sv-SE" noProof="0" dirty="0"/>
              <a:t>Path expressions (SSD)</a:t>
            </a:r>
          </a:p>
          <a:p>
            <a:pPr lvl="1"/>
            <a:r>
              <a:rPr lang="en-US" altLang="sv-SE" noProof="0" dirty="0"/>
              <a:t>XPath (XML)</a:t>
            </a:r>
          </a:p>
          <a:p>
            <a:r>
              <a:rPr lang="en-US" altLang="sv-SE" noProof="0" dirty="0"/>
              <a:t>Query the data</a:t>
            </a:r>
          </a:p>
          <a:p>
            <a:pPr lvl="1"/>
            <a:r>
              <a:rPr lang="en-US" altLang="sv-SE" noProof="0" dirty="0" err="1"/>
              <a:t>Lorel</a:t>
            </a:r>
            <a:r>
              <a:rPr lang="en-US" altLang="sv-SE" noProof="0" dirty="0"/>
              <a:t> (SSD)</a:t>
            </a:r>
          </a:p>
          <a:p>
            <a:pPr lvl="1"/>
            <a:r>
              <a:rPr lang="en-US" altLang="sv-SE" noProof="0" dirty="0"/>
              <a:t>XQuery (XML)</a:t>
            </a:r>
          </a:p>
          <a:p>
            <a:pPr lvl="1"/>
            <a:r>
              <a:rPr lang="en-US" altLang="sv-SE" noProof="0" dirty="0"/>
              <a:t>Also on metadata!</a:t>
            </a:r>
          </a:p>
          <a:p>
            <a:r>
              <a:rPr lang="en-US" altLang="sv-SE" noProof="0" dirty="0"/>
              <a:t>Update/change the data/structure</a:t>
            </a:r>
          </a:p>
          <a:p>
            <a:pPr lvl="1"/>
            <a:r>
              <a:rPr lang="en-US" altLang="sv-SE" noProof="0" dirty="0"/>
              <a:t>XQuery Update Facility</a:t>
            </a:r>
          </a:p>
          <a:p>
            <a:pPr lvl="1"/>
            <a:endParaRPr lang="en-US" altLang="sv-SE" noProof="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9AA52DAE-E5B3-4F80-B8A8-75FD8FA833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Query languages</a:t>
            </a:r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F41F3F5B-BCBD-48E1-88B5-301FE32F008C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General properties/facilities</a:t>
            </a:r>
          </a:p>
          <a:p>
            <a:pPr lvl="1"/>
            <a:r>
              <a:rPr lang="en-US" altLang="sv-SE" noProof="0" dirty="0"/>
              <a:t>Querying the database</a:t>
            </a:r>
          </a:p>
          <a:p>
            <a:pPr lvl="1"/>
            <a:r>
              <a:rPr lang="en-US" altLang="sv-SE" noProof="0" dirty="0"/>
              <a:t>Conditions</a:t>
            </a:r>
          </a:p>
          <a:p>
            <a:pPr lvl="1"/>
            <a:r>
              <a:rPr lang="en-US" altLang="sv-SE" noProof="0" dirty="0"/>
              <a:t>Aggregations</a:t>
            </a:r>
          </a:p>
          <a:p>
            <a:pPr lvl="1"/>
            <a:r>
              <a:rPr lang="en-US" altLang="sv-SE" noProof="0" dirty="0"/>
              <a:t>Functions and operation</a:t>
            </a:r>
          </a:p>
          <a:p>
            <a:pPr lvl="1"/>
            <a:r>
              <a:rPr lang="en-US" altLang="sv-SE" noProof="0" dirty="0"/>
              <a:t>Closed language</a:t>
            </a:r>
          </a:p>
          <a:p>
            <a:r>
              <a:rPr lang="en-US" altLang="sv-SE" noProof="0" dirty="0"/>
              <a:t>Specific for SSD and XML</a:t>
            </a:r>
          </a:p>
          <a:p>
            <a:pPr lvl="1"/>
            <a:r>
              <a:rPr lang="en-US" altLang="sv-SE" noProof="0" dirty="0"/>
              <a:t>Traversing the structure</a:t>
            </a:r>
          </a:p>
          <a:p>
            <a:pPr lvl="1"/>
            <a:r>
              <a:rPr lang="en-US" altLang="sv-SE" noProof="0" dirty="0"/>
              <a:t>Querying the metadata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BABA3D9D-4254-40DB-92A5-3C700A06CF8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Path expressions</a:t>
            </a:r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034218DA-B205-4A6B-9D8C-D0EC19C8249E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Traversing the structure</a:t>
            </a:r>
          </a:p>
          <a:p>
            <a:pPr lvl="1"/>
            <a:r>
              <a:rPr lang="en-US" altLang="sv-SE" noProof="0" dirty="0"/>
              <a:t>Sequence of labels (SSD) or node names (XML)</a:t>
            </a:r>
          </a:p>
          <a:p>
            <a:r>
              <a:rPr lang="en-US" altLang="sv-SE" noProof="0" dirty="0"/>
              <a:t>The result is a node sequence (or node set)</a:t>
            </a:r>
          </a:p>
          <a:p>
            <a:r>
              <a:rPr lang="en-US" altLang="sv-SE" noProof="0" dirty="0"/>
              <a:t>A limited query language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84E916E3-813B-48DC-BA7A-6B7B76DB3D9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SSD Path expressions</a:t>
            </a:r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8C1E6422-ADAE-40C9-8F3F-FF1181F871C1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Sequence of labels</a:t>
            </a:r>
          </a:p>
          <a:p>
            <a:pPr lvl="1"/>
            <a:r>
              <a:rPr lang="en-US" altLang="sv-SE" noProof="0" dirty="0" err="1"/>
              <a:t>x.y.z</a:t>
            </a:r>
            <a:endParaRPr lang="en-US" altLang="sv-SE" noProof="0" dirty="0"/>
          </a:p>
          <a:p>
            <a:r>
              <a:rPr lang="en-US" altLang="sv-SE" noProof="0" dirty="0"/>
              <a:t>Wildcards </a:t>
            </a:r>
          </a:p>
          <a:p>
            <a:pPr lvl="1"/>
            <a:r>
              <a:rPr lang="en-US" altLang="sv-SE" noProof="0" dirty="0"/>
              <a:t>_ </a:t>
            </a:r>
          </a:p>
          <a:p>
            <a:pPr lvl="1"/>
            <a:r>
              <a:rPr lang="en-US" altLang="sv-SE" noProof="0" dirty="0"/>
              <a:t>_+ </a:t>
            </a:r>
          </a:p>
          <a:p>
            <a:pPr lvl="1"/>
            <a:r>
              <a:rPr lang="en-US" altLang="sv-SE" noProof="0" dirty="0"/>
              <a:t>_*</a:t>
            </a:r>
          </a:p>
          <a:p>
            <a:r>
              <a:rPr lang="en-US" altLang="sv-SE" noProof="0" dirty="0"/>
              <a:t>Alternatives </a:t>
            </a:r>
          </a:p>
          <a:p>
            <a:pPr lvl="1"/>
            <a:r>
              <a:rPr lang="en-US" altLang="sv-SE" noProof="0" dirty="0" err="1"/>
              <a:t>x|y</a:t>
            </a:r>
            <a:endParaRPr lang="en-US" altLang="sv-SE" noProof="0" dirty="0"/>
          </a:p>
          <a:p>
            <a:r>
              <a:rPr lang="en-US" altLang="sv-SE" noProof="0" dirty="0"/>
              <a:t>Variables</a:t>
            </a:r>
          </a:p>
          <a:p>
            <a:pPr lvl="1"/>
            <a:r>
              <a:rPr lang="en-US" altLang="sv-SE" noProof="0" dirty="0" err="1"/>
              <a:t>x.L.z</a:t>
            </a:r>
            <a:r>
              <a:rPr lang="en-US" altLang="sv-SE" noProof="0" dirty="0"/>
              <a:t> (variables in uppercase)</a:t>
            </a:r>
          </a:p>
          <a:p>
            <a:r>
              <a:rPr lang="en-US" altLang="sv-SE" noProof="0" dirty="0"/>
              <a:t>The result is a node set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E3D656C-E552-4F2D-A3A9-0A5254A7D55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Path expressions - Example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AC3C0510-EBDE-49A0-9AC5-E8A27FE9BA8B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4149725"/>
            <a:ext cx="8964612" cy="23510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 err="1"/>
              <a:t>people.person.name.first</a:t>
            </a:r>
            <a:endParaRPr lang="en-US" altLang="sv-SE" noProof="0" dirty="0"/>
          </a:p>
          <a:p>
            <a:r>
              <a:rPr lang="en-US" altLang="sv-SE" dirty="0"/>
              <a:t>people</a:t>
            </a:r>
            <a:r>
              <a:rPr lang="en-US" altLang="sv-SE" noProof="0" dirty="0"/>
              <a:t>.person.(</a:t>
            </a:r>
            <a:r>
              <a:rPr lang="en-US" altLang="sv-SE" noProof="0" dirty="0" err="1"/>
              <a:t>email|mobile</a:t>
            </a:r>
            <a:r>
              <a:rPr lang="en-US" altLang="sv-SE" noProof="0" dirty="0"/>
              <a:t>)</a:t>
            </a:r>
          </a:p>
          <a:p>
            <a:r>
              <a:rPr lang="en-US" altLang="sv-SE" dirty="0"/>
              <a:t>people</a:t>
            </a:r>
            <a:r>
              <a:rPr lang="en-US" altLang="sv-SE" noProof="0" dirty="0"/>
              <a:t>._*.mobile</a:t>
            </a:r>
          </a:p>
          <a:p>
            <a:r>
              <a:rPr lang="en-US" altLang="sv-SE" dirty="0"/>
              <a:t>people</a:t>
            </a:r>
            <a:r>
              <a:rPr lang="en-US" altLang="sv-SE" noProof="0" dirty="0"/>
              <a:t>._.name</a:t>
            </a:r>
          </a:p>
          <a:p>
            <a:endParaRPr lang="en-US" altLang="sv-SE" noProof="0" dirty="0"/>
          </a:p>
        </p:txBody>
      </p:sp>
      <p:cxnSp>
        <p:nvCxnSpPr>
          <p:cNvPr id="14340" name="Straight Connector 7">
            <a:extLst>
              <a:ext uri="{FF2B5EF4-FFF2-40B4-BE49-F238E27FC236}">
                <a16:creationId xmlns:a16="http://schemas.microsoft.com/office/drawing/2014/main" id="{9D2F954E-6D19-408F-8895-52260E55DBBE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278438" y="1179513"/>
            <a:ext cx="1152525" cy="287337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41" name="Straight Connector 9">
            <a:extLst>
              <a:ext uri="{FF2B5EF4-FFF2-40B4-BE49-F238E27FC236}">
                <a16:creationId xmlns:a16="http://schemas.microsoft.com/office/drawing/2014/main" id="{9E2963AC-1C1F-4D6D-B52D-042E1E81DE7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78438" y="1466850"/>
            <a:ext cx="1152525" cy="28892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42" name="Straight Connector 11">
            <a:extLst>
              <a:ext uri="{FF2B5EF4-FFF2-40B4-BE49-F238E27FC236}">
                <a16:creationId xmlns:a16="http://schemas.microsoft.com/office/drawing/2014/main" id="{EDAE4397-9DBC-4088-AC54-1971A17824F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78438" y="1466850"/>
            <a:ext cx="1152525" cy="93662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43" name="Oval 12">
            <a:extLst>
              <a:ext uri="{FF2B5EF4-FFF2-40B4-BE49-F238E27FC236}">
                <a16:creationId xmlns:a16="http://schemas.microsoft.com/office/drawing/2014/main" id="{A2B747F5-C28B-474E-877B-2A36B9DD46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0963" y="1035050"/>
            <a:ext cx="287337" cy="288925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endParaRPr lang="en-US" altLang="sv-SE" sz="7200" dirty="0"/>
          </a:p>
        </p:txBody>
      </p:sp>
      <p:sp>
        <p:nvSpPr>
          <p:cNvPr id="14344" name="Oval 13">
            <a:extLst>
              <a:ext uri="{FF2B5EF4-FFF2-40B4-BE49-F238E27FC236}">
                <a16:creationId xmlns:a16="http://schemas.microsoft.com/office/drawing/2014/main" id="{3D98E842-1D21-4A2D-9C28-62C6C65234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0963" y="2259013"/>
            <a:ext cx="287337" cy="288925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endParaRPr lang="en-US" altLang="sv-SE" sz="7200" dirty="0"/>
          </a:p>
        </p:txBody>
      </p:sp>
      <p:sp>
        <p:nvSpPr>
          <p:cNvPr id="14345" name="Oval 14">
            <a:extLst>
              <a:ext uri="{FF2B5EF4-FFF2-40B4-BE49-F238E27FC236}">
                <a16:creationId xmlns:a16="http://schemas.microsoft.com/office/drawing/2014/main" id="{DBE83E8B-78A8-495C-8B46-A6FA253D57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8425" y="1611313"/>
            <a:ext cx="287338" cy="287337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endParaRPr lang="en-US" altLang="sv-SE" sz="7200" dirty="0"/>
          </a:p>
        </p:txBody>
      </p:sp>
      <p:sp>
        <p:nvSpPr>
          <p:cNvPr id="14346" name="TextBox 15">
            <a:extLst>
              <a:ext uri="{FF2B5EF4-FFF2-40B4-BE49-F238E27FC236}">
                <a16:creationId xmlns:a16="http://schemas.microsoft.com/office/drawing/2014/main" id="{C8143490-9C28-4B78-880B-B81D1178E1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1035050"/>
            <a:ext cx="6985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sv-SE" sz="1400" dirty="0">
                <a:solidFill>
                  <a:srgbClr val="7030A0"/>
                </a:solidFill>
              </a:rPr>
              <a:t>name</a:t>
            </a:r>
          </a:p>
        </p:txBody>
      </p:sp>
      <p:sp>
        <p:nvSpPr>
          <p:cNvPr id="14347" name="TextBox 16">
            <a:extLst>
              <a:ext uri="{FF2B5EF4-FFF2-40B4-BE49-F238E27FC236}">
                <a16:creationId xmlns:a16="http://schemas.microsoft.com/office/drawing/2014/main" id="{49C0F239-6E79-4A68-863A-30FDA2DF13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9925" y="1463675"/>
            <a:ext cx="6985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sv-SE" sz="1400" dirty="0">
                <a:solidFill>
                  <a:srgbClr val="7030A0"/>
                </a:solidFill>
              </a:rPr>
              <a:t>email</a:t>
            </a:r>
          </a:p>
        </p:txBody>
      </p:sp>
      <p:sp>
        <p:nvSpPr>
          <p:cNvPr id="14348" name="TextBox 17">
            <a:extLst>
              <a:ext uri="{FF2B5EF4-FFF2-40B4-BE49-F238E27FC236}">
                <a16:creationId xmlns:a16="http://schemas.microsoft.com/office/drawing/2014/main" id="{459BF485-5E58-4D43-9832-1BA012761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2463" y="1930400"/>
            <a:ext cx="779462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sv-SE" sz="1400" dirty="0">
                <a:solidFill>
                  <a:srgbClr val="7030A0"/>
                </a:solidFill>
              </a:rPr>
              <a:t>mobile</a:t>
            </a:r>
          </a:p>
        </p:txBody>
      </p:sp>
      <p:cxnSp>
        <p:nvCxnSpPr>
          <p:cNvPr id="14349" name="Straight Connector 19">
            <a:extLst>
              <a:ext uri="{FF2B5EF4-FFF2-40B4-BE49-F238E27FC236}">
                <a16:creationId xmlns:a16="http://schemas.microsoft.com/office/drawing/2014/main" id="{E07B0DE4-764E-4035-B409-8266B3BC14AA}"/>
              </a:ext>
            </a:extLst>
          </p:cNvPr>
          <p:cNvCxnSpPr>
            <a:cxnSpLocks noChangeShapeType="1"/>
            <a:stCxn id="14343" idx="6"/>
          </p:cNvCxnSpPr>
          <p:nvPr/>
        </p:nvCxnSpPr>
        <p:spPr bwMode="auto">
          <a:xfrm flipV="1">
            <a:off x="6718300" y="1035050"/>
            <a:ext cx="1081088" cy="144463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50" name="Straight Connector 22">
            <a:extLst>
              <a:ext uri="{FF2B5EF4-FFF2-40B4-BE49-F238E27FC236}">
                <a16:creationId xmlns:a16="http://schemas.microsoft.com/office/drawing/2014/main" id="{D048A1D8-A7A8-4A99-BC0C-52F37F74B595}"/>
              </a:ext>
            </a:extLst>
          </p:cNvPr>
          <p:cNvCxnSpPr>
            <a:cxnSpLocks noChangeShapeType="1"/>
            <a:stCxn id="14343" idx="6"/>
          </p:cNvCxnSpPr>
          <p:nvPr/>
        </p:nvCxnSpPr>
        <p:spPr bwMode="auto">
          <a:xfrm>
            <a:off x="6718300" y="1179513"/>
            <a:ext cx="1081088" cy="284162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51" name="Oval 23">
            <a:extLst>
              <a:ext uri="{FF2B5EF4-FFF2-40B4-BE49-F238E27FC236}">
                <a16:creationId xmlns:a16="http://schemas.microsoft.com/office/drawing/2014/main" id="{16D51011-1520-4549-98F7-E253E53274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83513" y="1317625"/>
            <a:ext cx="288925" cy="288925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endParaRPr lang="en-US" altLang="sv-SE" sz="7200" dirty="0"/>
          </a:p>
        </p:txBody>
      </p:sp>
      <p:sp>
        <p:nvSpPr>
          <p:cNvPr id="14352" name="Oval 24">
            <a:extLst>
              <a:ext uri="{FF2B5EF4-FFF2-40B4-BE49-F238E27FC236}">
                <a16:creationId xmlns:a16="http://schemas.microsoft.com/office/drawing/2014/main" id="{0DA8D863-2815-4EB0-BA5E-38334BD414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9388" y="887413"/>
            <a:ext cx="287337" cy="287337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endParaRPr lang="en-US" altLang="sv-SE" sz="7200" dirty="0"/>
          </a:p>
        </p:txBody>
      </p:sp>
      <p:sp>
        <p:nvSpPr>
          <p:cNvPr id="14353" name="TextBox 25">
            <a:extLst>
              <a:ext uri="{FF2B5EF4-FFF2-40B4-BE49-F238E27FC236}">
                <a16:creationId xmlns:a16="http://schemas.microsoft.com/office/drawing/2014/main" id="{A8C3C930-8F15-472E-8E6E-464456C814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7225" y="901700"/>
            <a:ext cx="6985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sv-SE" sz="1400" dirty="0">
                <a:solidFill>
                  <a:srgbClr val="7030A0"/>
                </a:solidFill>
              </a:rPr>
              <a:t>first</a:t>
            </a:r>
          </a:p>
        </p:txBody>
      </p:sp>
      <p:sp>
        <p:nvSpPr>
          <p:cNvPr id="14354" name="TextBox 26">
            <a:extLst>
              <a:ext uri="{FF2B5EF4-FFF2-40B4-BE49-F238E27FC236}">
                <a16:creationId xmlns:a16="http://schemas.microsoft.com/office/drawing/2014/main" id="{379D6AE1-3A10-478A-85B4-4F5923A75C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7225" y="1174750"/>
            <a:ext cx="6985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sv-SE" sz="1400" dirty="0">
                <a:solidFill>
                  <a:srgbClr val="7030A0"/>
                </a:solidFill>
              </a:rPr>
              <a:t>last</a:t>
            </a:r>
          </a:p>
        </p:txBody>
      </p:sp>
      <p:sp>
        <p:nvSpPr>
          <p:cNvPr id="14355" name="TextBox 27">
            <a:extLst>
              <a:ext uri="{FF2B5EF4-FFF2-40B4-BE49-F238E27FC236}">
                <a16:creationId xmlns:a16="http://schemas.microsoft.com/office/drawing/2014/main" id="{4EE53F43-AD36-4F74-B45D-4993B8ECEB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8463" y="1612900"/>
            <a:ext cx="1409700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sv-SE" sz="1400" dirty="0"/>
              <a:t>carl@lind.se</a:t>
            </a:r>
          </a:p>
        </p:txBody>
      </p:sp>
      <p:sp>
        <p:nvSpPr>
          <p:cNvPr id="14356" name="TextBox 28">
            <a:extLst>
              <a:ext uri="{FF2B5EF4-FFF2-40B4-BE49-F238E27FC236}">
                <a16:creationId xmlns:a16="http://schemas.microsoft.com/office/drawing/2014/main" id="{49462851-E4C3-4BA0-975F-5E25BEAA56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0850" y="2259013"/>
            <a:ext cx="14097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sv-SE" sz="1400" dirty="0"/>
              <a:t>07012345678</a:t>
            </a:r>
          </a:p>
        </p:txBody>
      </p:sp>
      <p:sp>
        <p:nvSpPr>
          <p:cNvPr id="14357" name="TextBox 29">
            <a:extLst>
              <a:ext uri="{FF2B5EF4-FFF2-40B4-BE49-F238E27FC236}">
                <a16:creationId xmlns:a16="http://schemas.microsoft.com/office/drawing/2014/main" id="{80CB1F90-75BD-4239-ABA7-DA65FB071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6725" y="901700"/>
            <a:ext cx="8636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sv-SE" sz="1400" dirty="0"/>
              <a:t>Carl</a:t>
            </a:r>
          </a:p>
        </p:txBody>
      </p:sp>
      <p:sp>
        <p:nvSpPr>
          <p:cNvPr id="14358" name="TextBox 30">
            <a:extLst>
              <a:ext uri="{FF2B5EF4-FFF2-40B4-BE49-F238E27FC236}">
                <a16:creationId xmlns:a16="http://schemas.microsoft.com/office/drawing/2014/main" id="{B74EAEF4-5EE8-4041-A3D5-C2A942B680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6725" y="1314450"/>
            <a:ext cx="8636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sv-SE" sz="1400" dirty="0"/>
              <a:t>Lind</a:t>
            </a:r>
          </a:p>
        </p:txBody>
      </p:sp>
      <p:sp>
        <p:nvSpPr>
          <p:cNvPr id="14359" name="Oval 32">
            <a:extLst>
              <a:ext uri="{FF2B5EF4-FFF2-40B4-BE49-F238E27FC236}">
                <a16:creationId xmlns:a16="http://schemas.microsoft.com/office/drawing/2014/main" id="{E36C4EA3-40AD-45F3-A443-D214BC8C9E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1100" y="1317625"/>
            <a:ext cx="287338" cy="287338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endParaRPr lang="en-US" altLang="sv-SE" sz="7200" dirty="0"/>
          </a:p>
        </p:txBody>
      </p:sp>
      <p:cxnSp>
        <p:nvCxnSpPr>
          <p:cNvPr id="14360" name="Straight Connector 31">
            <a:extLst>
              <a:ext uri="{FF2B5EF4-FFF2-40B4-BE49-F238E27FC236}">
                <a16:creationId xmlns:a16="http://schemas.microsoft.com/office/drawing/2014/main" id="{FBE8732C-C747-4D5A-9280-3E5DBF2EFFD8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360988" y="3049588"/>
            <a:ext cx="1150937" cy="287337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61" name="Straight Connector 35">
            <a:extLst>
              <a:ext uri="{FF2B5EF4-FFF2-40B4-BE49-F238E27FC236}">
                <a16:creationId xmlns:a16="http://schemas.microsoft.com/office/drawing/2014/main" id="{DE1EF0C3-B1FC-43CF-B9E6-9B6F5B90B2E0}"/>
              </a:ext>
            </a:extLst>
          </p:cNvPr>
          <p:cNvCxnSpPr>
            <a:cxnSpLocks noChangeShapeType="1"/>
            <a:endCxn id="14363" idx="2"/>
          </p:cNvCxnSpPr>
          <p:nvPr/>
        </p:nvCxnSpPr>
        <p:spPr bwMode="auto">
          <a:xfrm>
            <a:off x="5360988" y="3336925"/>
            <a:ext cx="1150937" cy="388938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62" name="Oval 36">
            <a:extLst>
              <a:ext uri="{FF2B5EF4-FFF2-40B4-BE49-F238E27FC236}">
                <a16:creationId xmlns:a16="http://schemas.microsoft.com/office/drawing/2014/main" id="{49ECDA92-CADC-4BBE-AA78-899AD7ACD6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1925" y="2905125"/>
            <a:ext cx="288925" cy="287338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endParaRPr lang="en-US" altLang="sv-SE" sz="7200" dirty="0"/>
          </a:p>
        </p:txBody>
      </p:sp>
      <p:sp>
        <p:nvSpPr>
          <p:cNvPr id="14363" name="Oval 37">
            <a:extLst>
              <a:ext uri="{FF2B5EF4-FFF2-40B4-BE49-F238E27FC236}">
                <a16:creationId xmlns:a16="http://schemas.microsoft.com/office/drawing/2014/main" id="{DFF4BA19-C6E7-4333-A004-82FA418251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1925" y="3581400"/>
            <a:ext cx="288925" cy="287338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endParaRPr lang="en-US" altLang="sv-SE" sz="7200" dirty="0"/>
          </a:p>
        </p:txBody>
      </p:sp>
      <p:sp>
        <p:nvSpPr>
          <p:cNvPr id="14364" name="Oval 38">
            <a:extLst>
              <a:ext uri="{FF2B5EF4-FFF2-40B4-BE49-F238E27FC236}">
                <a16:creationId xmlns:a16="http://schemas.microsoft.com/office/drawing/2014/main" id="{A631753B-6A59-4450-A9D9-53D874198D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3788" y="1647825"/>
            <a:ext cx="287337" cy="287338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endParaRPr lang="en-US" altLang="sv-SE" sz="7200" dirty="0"/>
          </a:p>
        </p:txBody>
      </p:sp>
      <p:sp>
        <p:nvSpPr>
          <p:cNvPr id="14365" name="TextBox 39">
            <a:extLst>
              <a:ext uri="{FF2B5EF4-FFF2-40B4-BE49-F238E27FC236}">
                <a16:creationId xmlns:a16="http://schemas.microsoft.com/office/drawing/2014/main" id="{B42C8C5C-0BAA-4674-8F13-845D3B5083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9763" y="2905125"/>
            <a:ext cx="698500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sv-SE" sz="1400" dirty="0">
                <a:solidFill>
                  <a:srgbClr val="7030A0"/>
                </a:solidFill>
              </a:rPr>
              <a:t>name</a:t>
            </a:r>
          </a:p>
        </p:txBody>
      </p:sp>
      <p:sp>
        <p:nvSpPr>
          <p:cNvPr id="14366" name="TextBox 41">
            <a:extLst>
              <a:ext uri="{FF2B5EF4-FFF2-40B4-BE49-F238E27FC236}">
                <a16:creationId xmlns:a16="http://schemas.microsoft.com/office/drawing/2014/main" id="{5A32BD08-9279-4575-A64F-42A91A8A0B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799" y="3387725"/>
            <a:ext cx="787401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sv-SE" sz="1400" dirty="0">
                <a:solidFill>
                  <a:srgbClr val="7030A0"/>
                </a:solidFill>
              </a:rPr>
              <a:t>mobile</a:t>
            </a:r>
          </a:p>
        </p:txBody>
      </p:sp>
      <p:cxnSp>
        <p:nvCxnSpPr>
          <p:cNvPr id="14367" name="Straight Connector 42">
            <a:extLst>
              <a:ext uri="{FF2B5EF4-FFF2-40B4-BE49-F238E27FC236}">
                <a16:creationId xmlns:a16="http://schemas.microsoft.com/office/drawing/2014/main" id="{A987E73A-EF2A-4592-84C7-463DC81DFC19}"/>
              </a:ext>
            </a:extLst>
          </p:cNvPr>
          <p:cNvCxnSpPr>
            <a:cxnSpLocks noChangeShapeType="1"/>
            <a:stCxn id="14362" idx="6"/>
          </p:cNvCxnSpPr>
          <p:nvPr/>
        </p:nvCxnSpPr>
        <p:spPr bwMode="auto">
          <a:xfrm flipV="1">
            <a:off x="6800850" y="2905125"/>
            <a:ext cx="1079500" cy="144463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68" name="Straight Connector 43">
            <a:extLst>
              <a:ext uri="{FF2B5EF4-FFF2-40B4-BE49-F238E27FC236}">
                <a16:creationId xmlns:a16="http://schemas.microsoft.com/office/drawing/2014/main" id="{31F4801F-E1FA-4EA2-9F57-79F5F61C17F5}"/>
              </a:ext>
            </a:extLst>
          </p:cNvPr>
          <p:cNvCxnSpPr>
            <a:cxnSpLocks noChangeShapeType="1"/>
            <a:stCxn id="14362" idx="6"/>
          </p:cNvCxnSpPr>
          <p:nvPr/>
        </p:nvCxnSpPr>
        <p:spPr bwMode="auto">
          <a:xfrm>
            <a:off x="6800850" y="3049588"/>
            <a:ext cx="1079500" cy="28257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69" name="Oval 44">
            <a:extLst>
              <a:ext uri="{FF2B5EF4-FFF2-40B4-BE49-F238E27FC236}">
                <a16:creationId xmlns:a16="http://schemas.microsoft.com/office/drawing/2014/main" id="{1755B862-3BA2-49FC-AE53-4D79DB6F97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6063" y="3187700"/>
            <a:ext cx="287337" cy="287338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endParaRPr lang="en-US" altLang="sv-SE" sz="7200" dirty="0"/>
          </a:p>
        </p:txBody>
      </p:sp>
      <p:sp>
        <p:nvSpPr>
          <p:cNvPr id="14370" name="Oval 45">
            <a:extLst>
              <a:ext uri="{FF2B5EF4-FFF2-40B4-BE49-F238E27FC236}">
                <a16:creationId xmlns:a16="http://schemas.microsoft.com/office/drawing/2014/main" id="{7EB26BFE-69AF-46BA-AAAC-A920730F05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0350" y="2755900"/>
            <a:ext cx="287338" cy="288925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endParaRPr lang="en-US" altLang="sv-SE" sz="7200" dirty="0"/>
          </a:p>
        </p:txBody>
      </p:sp>
      <p:sp>
        <p:nvSpPr>
          <p:cNvPr id="14371" name="TextBox 46">
            <a:extLst>
              <a:ext uri="{FF2B5EF4-FFF2-40B4-BE49-F238E27FC236}">
                <a16:creationId xmlns:a16="http://schemas.microsoft.com/office/drawing/2014/main" id="{1AEF7CC3-C5E7-47F4-8862-5C2583FC15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8188" y="2771775"/>
            <a:ext cx="6985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sv-SE" sz="1400" dirty="0">
                <a:solidFill>
                  <a:srgbClr val="7030A0"/>
                </a:solidFill>
              </a:rPr>
              <a:t>first</a:t>
            </a:r>
          </a:p>
        </p:txBody>
      </p:sp>
      <p:sp>
        <p:nvSpPr>
          <p:cNvPr id="14372" name="TextBox 47">
            <a:extLst>
              <a:ext uri="{FF2B5EF4-FFF2-40B4-BE49-F238E27FC236}">
                <a16:creationId xmlns:a16="http://schemas.microsoft.com/office/drawing/2014/main" id="{365DC1B1-DB97-4E2A-A8F1-CFD8C42D08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8188" y="3044825"/>
            <a:ext cx="6985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sv-SE" sz="1400" dirty="0">
                <a:solidFill>
                  <a:srgbClr val="7030A0"/>
                </a:solidFill>
              </a:rPr>
              <a:t>last</a:t>
            </a:r>
          </a:p>
        </p:txBody>
      </p:sp>
      <p:sp>
        <p:nvSpPr>
          <p:cNvPr id="14373" name="TextBox 49">
            <a:extLst>
              <a:ext uri="{FF2B5EF4-FFF2-40B4-BE49-F238E27FC236}">
                <a16:creationId xmlns:a16="http://schemas.microsoft.com/office/drawing/2014/main" id="{782CEDA7-7FB1-4E78-AE7D-E2DC4E4B30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1813" y="3594100"/>
            <a:ext cx="14097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sv-SE" sz="1400" dirty="0"/>
              <a:t>0709090909</a:t>
            </a:r>
          </a:p>
        </p:txBody>
      </p:sp>
      <p:sp>
        <p:nvSpPr>
          <p:cNvPr id="14374" name="TextBox 50">
            <a:extLst>
              <a:ext uri="{FF2B5EF4-FFF2-40B4-BE49-F238E27FC236}">
                <a16:creationId xmlns:a16="http://schemas.microsoft.com/office/drawing/2014/main" id="{EB10187E-21DC-4D6C-9818-5B9A8FBF0D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7688" y="2771775"/>
            <a:ext cx="865187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sv-SE" sz="1400" dirty="0"/>
              <a:t>Mia</a:t>
            </a:r>
          </a:p>
        </p:txBody>
      </p:sp>
      <p:sp>
        <p:nvSpPr>
          <p:cNvPr id="14375" name="TextBox 51">
            <a:extLst>
              <a:ext uri="{FF2B5EF4-FFF2-40B4-BE49-F238E27FC236}">
                <a16:creationId xmlns:a16="http://schemas.microsoft.com/office/drawing/2014/main" id="{DB2FB3C2-3547-4D29-BC9C-69B29BC735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7688" y="3182938"/>
            <a:ext cx="865187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sv-SE" sz="1400" dirty="0"/>
              <a:t>Dahl</a:t>
            </a:r>
          </a:p>
        </p:txBody>
      </p:sp>
      <p:sp>
        <p:nvSpPr>
          <p:cNvPr id="14376" name="Oval 52">
            <a:extLst>
              <a:ext uri="{FF2B5EF4-FFF2-40B4-BE49-F238E27FC236}">
                <a16:creationId xmlns:a16="http://schemas.microsoft.com/office/drawing/2014/main" id="{26F1198B-24E2-4BE6-A9EC-F5AAE231DF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2063" y="3186113"/>
            <a:ext cx="288925" cy="288925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endParaRPr lang="en-US" altLang="sv-SE" sz="7200" dirty="0"/>
          </a:p>
        </p:txBody>
      </p:sp>
      <p:cxnSp>
        <p:nvCxnSpPr>
          <p:cNvPr id="14377" name="Straight Connector 6">
            <a:extLst>
              <a:ext uri="{FF2B5EF4-FFF2-40B4-BE49-F238E27FC236}">
                <a16:creationId xmlns:a16="http://schemas.microsoft.com/office/drawing/2014/main" id="{4A2EA5EE-0174-4518-B7D1-DE85D0C6FB12}"/>
              </a:ext>
            </a:extLst>
          </p:cNvPr>
          <p:cNvCxnSpPr>
            <a:cxnSpLocks noChangeShapeType="1"/>
            <a:stCxn id="14364" idx="6"/>
            <a:endCxn id="14359" idx="2"/>
          </p:cNvCxnSpPr>
          <p:nvPr/>
        </p:nvCxnSpPr>
        <p:spPr bwMode="auto">
          <a:xfrm flipV="1">
            <a:off x="2651125" y="1460500"/>
            <a:ext cx="2339975" cy="33020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78" name="TextBox 53">
            <a:extLst>
              <a:ext uri="{FF2B5EF4-FFF2-40B4-BE49-F238E27FC236}">
                <a16:creationId xmlns:a16="http://schemas.microsoft.com/office/drawing/2014/main" id="{61E32D32-6762-46EF-A090-9AFBA4CE32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3138" y="1473200"/>
            <a:ext cx="79375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sv-SE" sz="1400" dirty="0">
                <a:solidFill>
                  <a:srgbClr val="7030A0"/>
                </a:solidFill>
              </a:rPr>
              <a:t>person</a:t>
            </a:r>
          </a:p>
        </p:txBody>
      </p:sp>
      <p:sp>
        <p:nvSpPr>
          <p:cNvPr id="14379" name="TextBox 54">
            <a:extLst>
              <a:ext uri="{FF2B5EF4-FFF2-40B4-BE49-F238E27FC236}">
                <a16:creationId xmlns:a16="http://schemas.microsoft.com/office/drawing/2014/main" id="{EABAC2C0-5F17-4805-9F3B-DF9533F4B6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5538" y="2470150"/>
            <a:ext cx="79375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sv-SE" sz="1400" dirty="0">
                <a:solidFill>
                  <a:srgbClr val="7030A0"/>
                </a:solidFill>
              </a:rPr>
              <a:t>person</a:t>
            </a:r>
          </a:p>
        </p:txBody>
      </p:sp>
      <p:sp>
        <p:nvSpPr>
          <p:cNvPr id="14380" name="TextBox 55">
            <a:extLst>
              <a:ext uri="{FF2B5EF4-FFF2-40B4-BE49-F238E27FC236}">
                <a16:creationId xmlns:a16="http://schemas.microsoft.com/office/drawing/2014/main" id="{C5F7F571-3191-4321-93CE-58634A99AA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7288" y="1341438"/>
            <a:ext cx="498475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sv-SE" sz="1200" dirty="0">
                <a:solidFill>
                  <a:srgbClr val="7030A0"/>
                </a:solidFill>
              </a:rPr>
              <a:t>&amp;1</a:t>
            </a:r>
          </a:p>
        </p:txBody>
      </p:sp>
      <p:sp>
        <p:nvSpPr>
          <p:cNvPr id="14381" name="TextBox 56">
            <a:extLst>
              <a:ext uri="{FF2B5EF4-FFF2-40B4-BE49-F238E27FC236}">
                <a16:creationId xmlns:a16="http://schemas.microsoft.com/office/drawing/2014/main" id="{4D197FF6-FF6C-4488-85EA-1B7E2486F0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0788" y="3197225"/>
            <a:ext cx="428625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sv-SE" sz="1200" dirty="0">
                <a:solidFill>
                  <a:srgbClr val="7030A0"/>
                </a:solidFill>
              </a:rPr>
              <a:t>&amp;2</a:t>
            </a:r>
          </a:p>
        </p:txBody>
      </p:sp>
      <p:cxnSp>
        <p:nvCxnSpPr>
          <p:cNvPr id="14382" name="Straight Arrow Connector 10">
            <a:extLst>
              <a:ext uri="{FF2B5EF4-FFF2-40B4-BE49-F238E27FC236}">
                <a16:creationId xmlns:a16="http://schemas.microsoft.com/office/drawing/2014/main" id="{CB50D68D-0844-4BDB-BF3D-8A0CBD407938}"/>
              </a:ext>
            </a:extLst>
          </p:cNvPr>
          <p:cNvCxnSpPr>
            <a:cxnSpLocks noChangeShapeType="1"/>
            <a:stCxn id="14376" idx="0"/>
            <a:endCxn id="14359" idx="4"/>
          </p:cNvCxnSpPr>
          <p:nvPr/>
        </p:nvCxnSpPr>
        <p:spPr bwMode="auto">
          <a:xfrm flipH="1" flipV="1">
            <a:off x="5135563" y="1604963"/>
            <a:ext cx="80962" cy="158115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83" name="TextBox 57">
            <a:extLst>
              <a:ext uri="{FF2B5EF4-FFF2-40B4-BE49-F238E27FC236}">
                <a16:creationId xmlns:a16="http://schemas.microsoft.com/office/drawing/2014/main" id="{E7F7CDF9-B68D-4CE0-8708-66F1042E76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9188" y="2217738"/>
            <a:ext cx="6985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sv-SE" sz="1400" dirty="0">
                <a:solidFill>
                  <a:srgbClr val="7030A0"/>
                </a:solidFill>
              </a:rPr>
              <a:t>boss</a:t>
            </a:r>
          </a:p>
        </p:txBody>
      </p:sp>
      <p:cxnSp>
        <p:nvCxnSpPr>
          <p:cNvPr id="14384" name="Straight Arrow Connector 59">
            <a:extLst>
              <a:ext uri="{FF2B5EF4-FFF2-40B4-BE49-F238E27FC236}">
                <a16:creationId xmlns:a16="http://schemas.microsoft.com/office/drawing/2014/main" id="{CC6A8694-610E-4991-8AD3-ED7501724246}"/>
              </a:ext>
            </a:extLst>
          </p:cNvPr>
          <p:cNvCxnSpPr>
            <a:cxnSpLocks noChangeShapeType="1"/>
            <a:stCxn id="14364" idx="6"/>
            <a:endCxn id="14376" idx="2"/>
          </p:cNvCxnSpPr>
          <p:nvPr/>
        </p:nvCxnSpPr>
        <p:spPr bwMode="auto">
          <a:xfrm>
            <a:off x="2651125" y="1790700"/>
            <a:ext cx="2420938" cy="1539875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85" name="Oval 38">
            <a:extLst>
              <a:ext uri="{FF2B5EF4-FFF2-40B4-BE49-F238E27FC236}">
                <a16:creationId xmlns:a16="http://schemas.microsoft.com/office/drawing/2014/main" id="{CCD7E2E6-44BE-4282-84A5-A3E122979D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0750" y="1647825"/>
            <a:ext cx="287338" cy="287338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endParaRPr lang="en-US" altLang="sv-SE" sz="7200" dirty="0"/>
          </a:p>
        </p:txBody>
      </p:sp>
      <p:cxnSp>
        <p:nvCxnSpPr>
          <p:cNvPr id="14386" name="Straight Connector 6">
            <a:extLst>
              <a:ext uri="{FF2B5EF4-FFF2-40B4-BE49-F238E27FC236}">
                <a16:creationId xmlns:a16="http://schemas.microsoft.com/office/drawing/2014/main" id="{8A1324B1-1678-4C69-807F-353A46C7AD33}"/>
              </a:ext>
            </a:extLst>
          </p:cNvPr>
          <p:cNvCxnSpPr>
            <a:cxnSpLocks noChangeShapeType="1"/>
            <a:stCxn id="14385" idx="6"/>
            <a:endCxn id="14364" idx="2"/>
          </p:cNvCxnSpPr>
          <p:nvPr/>
        </p:nvCxnSpPr>
        <p:spPr bwMode="auto">
          <a:xfrm>
            <a:off x="1208088" y="1790700"/>
            <a:ext cx="1155700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87" name="TextBox 53">
            <a:extLst>
              <a:ext uri="{FF2B5EF4-FFF2-40B4-BE49-F238E27FC236}">
                <a16:creationId xmlns:a16="http://schemas.microsoft.com/office/drawing/2014/main" id="{C5BA8556-3E7A-46B0-8F96-DCB3EB220F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9063" y="1651000"/>
            <a:ext cx="79375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sv-SE" sz="1400" dirty="0">
                <a:solidFill>
                  <a:srgbClr val="7030A0"/>
                </a:solidFill>
              </a:rPr>
              <a:t>people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FB3686A8-719A-41D6-8A4B-CE56F753D2E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 err="1"/>
              <a:t>Lorel</a:t>
            </a:r>
            <a:endParaRPr lang="en-US" altLang="sv-SE" noProof="0" dirty="0"/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C5E021CA-3147-473A-A9BA-0754A51D37E7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Lore Language</a:t>
            </a:r>
          </a:p>
          <a:p>
            <a:pPr lvl="1"/>
            <a:r>
              <a:rPr lang="en-US" altLang="sv-SE" noProof="0" dirty="0"/>
              <a:t>Lore (Lightweight Object </a:t>
            </a:r>
            <a:r>
              <a:rPr lang="en-US" altLang="sv-SE" noProof="0" dirty="0" err="1"/>
              <a:t>REpository</a:t>
            </a:r>
            <a:r>
              <a:rPr lang="en-US" altLang="sv-SE" noProof="0" dirty="0"/>
              <a:t>)</a:t>
            </a:r>
          </a:p>
          <a:p>
            <a:r>
              <a:rPr lang="en-US" altLang="sv-SE" noProof="0" dirty="0"/>
              <a:t>Based on OQL (Object Query Language)</a:t>
            </a:r>
          </a:p>
          <a:p>
            <a:pPr lvl="1"/>
            <a:r>
              <a:rPr lang="en-US" altLang="sv-SE" noProof="0" dirty="0"/>
              <a:t>OQL is based on (inspired by) SQL</a:t>
            </a:r>
          </a:p>
          <a:p>
            <a:r>
              <a:rPr lang="en-US" altLang="sv-SE" noProof="0" dirty="0"/>
              <a:t>select … from … where …</a:t>
            </a:r>
          </a:p>
          <a:p>
            <a:r>
              <a:rPr lang="en-US" altLang="sv-SE" noProof="0" dirty="0"/>
              <a:t>Input: SSD</a:t>
            </a:r>
          </a:p>
          <a:p>
            <a:r>
              <a:rPr lang="en-US" altLang="sv-SE" noProof="0" dirty="0"/>
              <a:t>Output: SSD</a:t>
            </a:r>
          </a:p>
          <a:p>
            <a:endParaRPr lang="en-US" altLang="sv-SE" noProof="0" dirty="0"/>
          </a:p>
          <a:p>
            <a:r>
              <a:rPr lang="en-US" altLang="sv-SE" dirty="0"/>
              <a:t>Support for more </a:t>
            </a:r>
            <a:r>
              <a:rPr lang="en-US" altLang="sv-SE" noProof="0" dirty="0"/>
              <a:t>DML operations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042FB068-84E3-4B20-8286-44F214A5C4D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Sample data</a:t>
            </a: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6F34705A-576F-4551-B1F0-4ABACBE0B6AD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defTabSz="265113">
              <a:buFontTx/>
              <a:buNone/>
            </a:pPr>
            <a:r>
              <a:rPr lang="en-US" altLang="sv-SE" sz="2000" noProof="0" dirty="0" err="1"/>
              <a:t>db</a:t>
            </a:r>
            <a:r>
              <a:rPr lang="en-US" altLang="sv-SE" sz="2000" noProof="0" dirty="0"/>
              <a:t>:{person:{name:{</a:t>
            </a:r>
            <a:r>
              <a:rPr lang="en-US" altLang="sv-SE" sz="2000" noProof="0" dirty="0" err="1"/>
              <a:t>first:"Carl</a:t>
            </a:r>
            <a:r>
              <a:rPr lang="en-US" altLang="sv-SE" sz="2000" noProof="0" dirty="0"/>
              <a:t>", </a:t>
            </a:r>
            <a:r>
              <a:rPr lang="en-US" altLang="sv-SE" sz="2000" noProof="0" dirty="0" err="1"/>
              <a:t>last:"Lind</a:t>
            </a:r>
            <a:r>
              <a:rPr lang="en-US" altLang="sv-SE" sz="2000" noProof="0" dirty="0"/>
              <a:t>"},</a:t>
            </a:r>
            <a:br>
              <a:rPr lang="en-US" altLang="sv-SE" sz="2000" noProof="0" dirty="0"/>
            </a:br>
            <a:r>
              <a:rPr lang="en-US" altLang="sv-SE" sz="2000" noProof="0" dirty="0"/>
              <a:t>						email:"</a:t>
            </a:r>
            <a:r>
              <a:rPr lang="en-US" altLang="sv-SE" sz="2000" dirty="0"/>
              <a:t>carl</a:t>
            </a:r>
            <a:r>
              <a:rPr lang="en-US" altLang="sv-SE" sz="2000" noProof="0" dirty="0"/>
              <a:t>@lind.se",</a:t>
            </a:r>
            <a:br>
              <a:rPr lang="en-US" altLang="sv-SE" sz="2000" noProof="0" dirty="0"/>
            </a:br>
            <a:r>
              <a:rPr lang="en-US" altLang="sv-SE" sz="2000" noProof="0" dirty="0"/>
              <a:t>						mobile:"070111222",</a:t>
            </a:r>
            <a:br>
              <a:rPr lang="en-US" altLang="sv-SE" sz="2000" noProof="0" dirty="0"/>
            </a:br>
            <a:r>
              <a:rPr lang="en-US" altLang="sv-SE" sz="2000" noProof="0" dirty="0"/>
              <a:t>						home:"08151515"},</a:t>
            </a:r>
            <a:br>
              <a:rPr lang="en-US" altLang="sv-SE" sz="2000" noProof="0" dirty="0"/>
            </a:br>
            <a:r>
              <a:rPr lang="en-US" altLang="sv-SE" sz="2000" noProof="0" dirty="0"/>
              <a:t>		person:{name:{</a:t>
            </a:r>
            <a:r>
              <a:rPr lang="en-US" altLang="sv-SE" sz="2000" noProof="0" dirty="0" err="1"/>
              <a:t>first:"Maria</a:t>
            </a:r>
            <a:r>
              <a:rPr lang="en-US" altLang="sv-SE" sz="2000" noProof="0" dirty="0"/>
              <a:t>", </a:t>
            </a:r>
            <a:r>
              <a:rPr lang="en-US" altLang="sv-SE" sz="2000" noProof="0" dirty="0" err="1"/>
              <a:t>last:"Berg</a:t>
            </a:r>
            <a:r>
              <a:rPr lang="en-US" altLang="sv-SE" sz="2000" noProof="0" dirty="0"/>
              <a:t>"},</a:t>
            </a:r>
            <a:br>
              <a:rPr lang="en-US" altLang="sv-SE" sz="2000" noProof="0" dirty="0"/>
            </a:br>
            <a:r>
              <a:rPr lang="en-US" altLang="sv-SE" sz="2000" noProof="0" dirty="0"/>
              <a:t>						</a:t>
            </a:r>
            <a:r>
              <a:rPr lang="en-US" altLang="sv-SE" sz="2000" noProof="0" dirty="0" err="1"/>
              <a:t>email:"mb@home.se</a:t>
            </a:r>
            <a:r>
              <a:rPr lang="en-US" altLang="sv-SE" sz="2000" noProof="0" dirty="0"/>
              <a:t>",</a:t>
            </a:r>
            <a:br>
              <a:rPr lang="en-US" altLang="sv-SE" sz="2000" noProof="0" dirty="0"/>
            </a:br>
            <a:r>
              <a:rPr lang="en-US" altLang="sv-SE" sz="2000" noProof="0" dirty="0"/>
              <a:t>						mobile:"070444555"},</a:t>
            </a:r>
            <a:br>
              <a:rPr lang="en-US" altLang="sv-SE" sz="2000" noProof="0" dirty="0"/>
            </a:br>
            <a:r>
              <a:rPr lang="en-US" altLang="sv-SE" sz="2000" noProof="0" dirty="0"/>
              <a:t>		person:{name:{</a:t>
            </a:r>
            <a:r>
              <a:rPr lang="en-US" altLang="sv-SE" sz="2000" noProof="0" dirty="0" err="1"/>
              <a:t>first:"Peter</a:t>
            </a:r>
            <a:r>
              <a:rPr lang="en-US" altLang="sv-SE" sz="2000" noProof="0" dirty="0"/>
              <a:t>", </a:t>
            </a:r>
            <a:r>
              <a:rPr lang="en-US" altLang="sv-SE" sz="2000" noProof="0" dirty="0" err="1"/>
              <a:t>nick:"Lightning</a:t>
            </a:r>
            <a:r>
              <a:rPr lang="en-US" altLang="sv-SE" sz="2000" noProof="0" dirty="0"/>
              <a:t>" </a:t>
            </a:r>
            <a:r>
              <a:rPr lang="en-US" altLang="sv-SE" sz="2000" noProof="0" dirty="0" err="1"/>
              <a:t>last:"Larsson</a:t>
            </a:r>
            <a:r>
              <a:rPr lang="en-US" altLang="sv-SE" sz="2000" noProof="0" dirty="0"/>
              <a:t>"},</a:t>
            </a:r>
            <a:br>
              <a:rPr lang="en-US" altLang="sv-SE" sz="2000" noProof="0" dirty="0"/>
            </a:br>
            <a:r>
              <a:rPr lang="en-US" altLang="sv-SE" sz="2000" noProof="0" dirty="0"/>
              <a:t>						</a:t>
            </a:r>
            <a:r>
              <a:rPr lang="en-US" altLang="sv-SE" sz="2000" noProof="0" dirty="0" err="1"/>
              <a:t>email:"blixten@gmail.com</a:t>
            </a:r>
            <a:r>
              <a:rPr lang="en-US" altLang="sv-SE" sz="2000" noProof="0" dirty="0"/>
              <a:t>",</a:t>
            </a:r>
            <a:br>
              <a:rPr lang="en-US" altLang="sv-SE" sz="2000" noProof="0" dirty="0"/>
            </a:br>
            <a:r>
              <a:rPr lang="en-US" altLang="sv-SE" sz="2000" noProof="0" dirty="0"/>
              <a:t>						home:"08789789"},</a:t>
            </a:r>
            <a:br>
              <a:rPr lang="en-US" altLang="sv-SE" sz="2000" noProof="0" dirty="0"/>
            </a:br>
            <a:r>
              <a:rPr lang="en-US" altLang="sv-SE" sz="2000" noProof="0" dirty="0"/>
              <a:t>		person:{name:{</a:t>
            </a:r>
            <a:r>
              <a:rPr lang="en-US" altLang="sv-SE" sz="2000" noProof="0" dirty="0" err="1"/>
              <a:t>first:"Lisa</a:t>
            </a:r>
            <a:r>
              <a:rPr lang="en-US" altLang="sv-SE" sz="2000" noProof="0" dirty="0"/>
              <a:t>", </a:t>
            </a:r>
            <a:r>
              <a:rPr lang="en-US" altLang="sv-SE" sz="2000" noProof="0" dirty="0" err="1"/>
              <a:t>last:"Lind</a:t>
            </a:r>
            <a:r>
              <a:rPr lang="en-US" altLang="sv-SE" sz="2000" noProof="0" dirty="0"/>
              <a:t>"},</a:t>
            </a:r>
            <a:br>
              <a:rPr lang="en-US" altLang="sv-SE" sz="2000" noProof="0" dirty="0"/>
            </a:br>
            <a:r>
              <a:rPr lang="en-US" altLang="sv-SE" sz="2000" noProof="0" dirty="0"/>
              <a:t>						</a:t>
            </a:r>
            <a:r>
              <a:rPr lang="en-US" altLang="sv-SE" sz="2000" noProof="0" dirty="0" err="1"/>
              <a:t>email:"lisa@lind.se</a:t>
            </a:r>
            <a:r>
              <a:rPr lang="en-US" altLang="sv-SE" sz="2000" noProof="0" dirty="0"/>
              <a:t>",</a:t>
            </a:r>
            <a:br>
              <a:rPr lang="en-US" altLang="sv-SE" sz="2000" noProof="0" dirty="0"/>
            </a:br>
            <a:r>
              <a:rPr lang="en-US" altLang="sv-SE" sz="2000" noProof="0" dirty="0"/>
              <a:t>						mobile:"070636363",</a:t>
            </a:r>
            <a:br>
              <a:rPr lang="en-US" altLang="sv-SE" sz="2000" noProof="0" dirty="0"/>
            </a:br>
            <a:r>
              <a:rPr lang="en-US" altLang="sv-SE" sz="2000" noProof="0" dirty="0"/>
              <a:t>						home:"08151515"},</a:t>
            </a:r>
            <a:br>
              <a:rPr lang="en-US" altLang="sv-SE" sz="2000" noProof="0" dirty="0"/>
            </a:br>
            <a:r>
              <a:rPr lang="en-US" altLang="sv-SE" sz="2000" noProof="0" dirty="0"/>
              <a:t>		person:{name:{</a:t>
            </a:r>
            <a:r>
              <a:rPr lang="en-US" altLang="sv-SE" sz="2000" noProof="0" dirty="0" err="1"/>
              <a:t>first:"Mia</a:t>
            </a:r>
            <a:r>
              <a:rPr lang="en-US" altLang="sv-SE" sz="2000" noProof="0" dirty="0"/>
              <a:t>", </a:t>
            </a:r>
            <a:r>
              <a:rPr lang="en-US" altLang="sv-SE" sz="2000" noProof="0" dirty="0" err="1"/>
              <a:t>nick:"Punky</a:t>
            </a:r>
            <a:r>
              <a:rPr lang="en-US" altLang="sv-SE" sz="2000" noProof="0" dirty="0"/>
              <a:t>" </a:t>
            </a:r>
            <a:r>
              <a:rPr lang="en-US" altLang="sv-SE" sz="2000" noProof="0" dirty="0" err="1"/>
              <a:t>last:"Persson</a:t>
            </a:r>
            <a:r>
              <a:rPr lang="en-US" altLang="sv-SE" sz="2000" noProof="0" dirty="0"/>
              <a:t>"},</a:t>
            </a:r>
            <a:br>
              <a:rPr lang="en-US" altLang="sv-SE" sz="2000" noProof="0" dirty="0"/>
            </a:br>
            <a:r>
              <a:rPr lang="en-US" altLang="sv-SE" sz="2000" noProof="0" dirty="0"/>
              <a:t>						mobile:"070199991",</a:t>
            </a:r>
            <a:br>
              <a:rPr lang="en-US" altLang="sv-SE" sz="2000" noProof="0" dirty="0"/>
            </a:br>
            <a:r>
              <a:rPr lang="en-US" altLang="sv-SE" sz="2000" noProof="0" dirty="0"/>
              <a:t>						</a:t>
            </a:r>
            <a:r>
              <a:rPr lang="en-US" altLang="sv-SE" sz="2000" noProof="0" dirty="0" err="1"/>
              <a:t>email:"miap@gmail.com</a:t>
            </a:r>
            <a:r>
              <a:rPr lang="en-US" altLang="sv-SE" sz="2000" noProof="0" dirty="0"/>
              <a:t>",</a:t>
            </a:r>
            <a:br>
              <a:rPr lang="en-US" altLang="sv-SE" sz="2000" noProof="0" dirty="0"/>
            </a:br>
            <a:r>
              <a:rPr lang="en-US" altLang="sv-SE" sz="2000" noProof="0" dirty="0"/>
              <a:t>						home:"08199991"}</a:t>
            </a:r>
            <a:br>
              <a:rPr lang="en-US" altLang="sv-SE" sz="2000" noProof="0" dirty="0"/>
            </a:br>
            <a:r>
              <a:rPr lang="en-US" altLang="sv-SE" sz="2000" noProof="0" dirty="0"/>
              <a:t>}</a:t>
            </a:r>
          </a:p>
          <a:p>
            <a:pPr marL="0" indent="0" defTabSz="265113">
              <a:buFontTx/>
              <a:buNone/>
            </a:pPr>
            <a:endParaRPr lang="en-US" altLang="sv-SE" sz="2000" noProof="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D3BDF046-AD4A-47CB-BBAC-39FCE936B43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 err="1"/>
              <a:t>Lorel</a:t>
            </a:r>
            <a:r>
              <a:rPr lang="en-US" altLang="sv-SE" noProof="0" dirty="0"/>
              <a:t> - </a:t>
            </a:r>
            <a:r>
              <a:rPr lang="en-US" altLang="sv-SE" noProof="0" dirty="0" err="1"/>
              <a:t>Exampe</a:t>
            </a:r>
            <a:endParaRPr lang="en-US" altLang="sv-SE" noProof="0" dirty="0"/>
          </a:p>
        </p:txBody>
      </p:sp>
      <p:sp>
        <p:nvSpPr>
          <p:cNvPr id="20483" name="Content Placeholder 2">
            <a:extLst>
              <a:ext uri="{FF2B5EF4-FFF2-40B4-BE49-F238E27FC236}">
                <a16:creationId xmlns:a16="http://schemas.microsoft.com/office/drawing/2014/main" id="{22526197-78F5-4F0F-BD10-3CE89C463CC7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noProof="0" dirty="0"/>
              <a:t>select </a:t>
            </a:r>
            <a:r>
              <a:rPr lang="en-US" altLang="sv-SE" noProof="0" dirty="0" err="1"/>
              <a:t>name:N</a:t>
            </a:r>
            <a:br>
              <a:rPr lang="en-US" altLang="sv-SE" noProof="0" dirty="0"/>
            </a:br>
            <a:r>
              <a:rPr lang="en-US" altLang="sv-SE" noProof="0" dirty="0"/>
              <a:t>from db.person.name N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One iteration per possible N node.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Result: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{name:{</a:t>
            </a:r>
            <a:r>
              <a:rPr lang="en-US" altLang="sv-SE" noProof="0" dirty="0" err="1"/>
              <a:t>first:"Carl</a:t>
            </a:r>
            <a:r>
              <a:rPr lang="en-US" altLang="sv-SE" noProof="0" dirty="0"/>
              <a:t>", </a:t>
            </a:r>
            <a:r>
              <a:rPr lang="en-US" altLang="sv-SE" noProof="0" dirty="0" err="1"/>
              <a:t>last:"Lind</a:t>
            </a:r>
            <a:r>
              <a:rPr lang="en-US" altLang="sv-SE" noProof="0" dirty="0"/>
              <a:t>"},</a:t>
            </a:r>
            <a:br>
              <a:rPr lang="en-US" altLang="sv-SE" noProof="0" dirty="0"/>
            </a:br>
            <a:r>
              <a:rPr lang="en-US" altLang="sv-SE" noProof="0" dirty="0"/>
              <a:t>name:{</a:t>
            </a:r>
            <a:r>
              <a:rPr lang="en-US" altLang="sv-SE" noProof="0" dirty="0" err="1"/>
              <a:t>first:"Maria</a:t>
            </a:r>
            <a:r>
              <a:rPr lang="en-US" altLang="sv-SE" noProof="0" dirty="0"/>
              <a:t>", </a:t>
            </a:r>
            <a:r>
              <a:rPr lang="en-US" altLang="sv-SE" noProof="0" dirty="0" err="1"/>
              <a:t>last:"Berg</a:t>
            </a:r>
            <a:r>
              <a:rPr lang="en-US" altLang="sv-SE" noProof="0" dirty="0"/>
              <a:t>"},</a:t>
            </a:r>
            <a:br>
              <a:rPr lang="en-US" altLang="sv-SE" noProof="0" dirty="0"/>
            </a:br>
            <a:r>
              <a:rPr lang="en-US" altLang="sv-SE" noProof="0" dirty="0"/>
              <a:t>name:{</a:t>
            </a:r>
            <a:r>
              <a:rPr lang="en-US" altLang="sv-SE" noProof="0" dirty="0" err="1"/>
              <a:t>first:"Peter</a:t>
            </a:r>
            <a:r>
              <a:rPr lang="en-US" altLang="sv-SE" noProof="0" dirty="0"/>
              <a:t>", </a:t>
            </a:r>
            <a:r>
              <a:rPr lang="en-US" altLang="sv-SE" noProof="0" dirty="0" err="1"/>
              <a:t>nick:"Lightning</a:t>
            </a:r>
            <a:r>
              <a:rPr lang="en-US" altLang="sv-SE" noProof="0" dirty="0"/>
              <a:t>" </a:t>
            </a:r>
            <a:r>
              <a:rPr lang="en-US" altLang="sv-SE" noProof="0" dirty="0" err="1"/>
              <a:t>last:"Larsson</a:t>
            </a:r>
            <a:r>
              <a:rPr lang="en-US" altLang="sv-SE" noProof="0" dirty="0"/>
              <a:t>"},</a:t>
            </a:r>
            <a:br>
              <a:rPr lang="en-US" altLang="sv-SE" noProof="0" dirty="0"/>
            </a:br>
            <a:r>
              <a:rPr lang="en-US" altLang="sv-SE" noProof="0" dirty="0"/>
              <a:t>name:{</a:t>
            </a:r>
            <a:r>
              <a:rPr lang="en-US" altLang="sv-SE" noProof="0" dirty="0" err="1"/>
              <a:t>first:"Lisa</a:t>
            </a:r>
            <a:r>
              <a:rPr lang="en-US" altLang="sv-SE" noProof="0" dirty="0"/>
              <a:t>", </a:t>
            </a:r>
            <a:r>
              <a:rPr lang="en-US" altLang="sv-SE" noProof="0" dirty="0" err="1"/>
              <a:t>last:"Lind</a:t>
            </a:r>
            <a:r>
              <a:rPr lang="en-US" altLang="sv-SE" noProof="0" dirty="0"/>
              <a:t>"},</a:t>
            </a:r>
            <a:br>
              <a:rPr lang="en-US" altLang="sv-SE" noProof="0" dirty="0"/>
            </a:br>
            <a:r>
              <a:rPr lang="en-US" altLang="sv-SE" noProof="0" dirty="0"/>
              <a:t>name:{</a:t>
            </a:r>
            <a:r>
              <a:rPr lang="en-US" altLang="sv-SE" noProof="0" dirty="0" err="1"/>
              <a:t>first:"Mia</a:t>
            </a:r>
            <a:r>
              <a:rPr lang="en-US" altLang="sv-SE" noProof="0" dirty="0"/>
              <a:t>", </a:t>
            </a:r>
            <a:r>
              <a:rPr lang="en-US" altLang="sv-SE" noProof="0" dirty="0" err="1"/>
              <a:t>nick:"Punky</a:t>
            </a:r>
            <a:r>
              <a:rPr lang="en-US" altLang="sv-SE" noProof="0" dirty="0"/>
              <a:t>" </a:t>
            </a:r>
            <a:r>
              <a:rPr lang="en-US" altLang="sv-SE" noProof="0" dirty="0" err="1"/>
              <a:t>last:"Persson</a:t>
            </a:r>
            <a:r>
              <a:rPr lang="en-US" altLang="sv-SE" noProof="0" dirty="0"/>
              <a:t>"}}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333D09A1-FB6D-4FD7-9F7F-8E54204B31E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 err="1"/>
              <a:t>Lorel</a:t>
            </a:r>
            <a:r>
              <a:rPr lang="en-US" altLang="sv-SE" noProof="0" dirty="0"/>
              <a:t> - Example</a:t>
            </a:r>
          </a:p>
        </p:txBody>
      </p:sp>
      <p:sp>
        <p:nvSpPr>
          <p:cNvPr id="22531" name="Content Placeholder 2">
            <a:extLst>
              <a:ext uri="{FF2B5EF4-FFF2-40B4-BE49-F238E27FC236}">
                <a16:creationId xmlns:a16="http://schemas.microsoft.com/office/drawing/2014/main" id="{17E7CD92-4B7E-426C-B168-B4B2908100A9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noProof="0" dirty="0"/>
              <a:t>select </a:t>
            </a:r>
            <a:r>
              <a:rPr lang="en-US" altLang="sv-SE" noProof="0" dirty="0" err="1"/>
              <a:t>name:N</a:t>
            </a:r>
            <a:br>
              <a:rPr lang="en-US" altLang="sv-SE" noProof="0" dirty="0"/>
            </a:br>
            <a:r>
              <a:rPr lang="en-US" altLang="sv-SE" noProof="0" dirty="0"/>
              <a:t>from </a:t>
            </a:r>
            <a:r>
              <a:rPr lang="en-US" altLang="sv-SE" noProof="0" dirty="0" err="1"/>
              <a:t>db.person</a:t>
            </a:r>
            <a:r>
              <a:rPr lang="en-US" altLang="sv-SE" noProof="0" dirty="0"/>
              <a:t> P, P.name N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Result: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{name:{</a:t>
            </a:r>
            <a:r>
              <a:rPr lang="en-US" altLang="sv-SE" noProof="0" dirty="0" err="1"/>
              <a:t>first:"Carl</a:t>
            </a:r>
            <a:r>
              <a:rPr lang="en-US" altLang="sv-SE" noProof="0" dirty="0"/>
              <a:t>", </a:t>
            </a:r>
            <a:r>
              <a:rPr lang="en-US" altLang="sv-SE" noProof="0" dirty="0" err="1"/>
              <a:t>last:"Lind</a:t>
            </a:r>
            <a:r>
              <a:rPr lang="en-US" altLang="sv-SE" noProof="0" dirty="0"/>
              <a:t>"},</a:t>
            </a:r>
            <a:br>
              <a:rPr lang="en-US" altLang="sv-SE" noProof="0" dirty="0"/>
            </a:br>
            <a:r>
              <a:rPr lang="en-US" altLang="sv-SE" noProof="0" dirty="0"/>
              <a:t>name:{</a:t>
            </a:r>
            <a:r>
              <a:rPr lang="en-US" altLang="sv-SE" noProof="0" dirty="0" err="1"/>
              <a:t>first:"Maria</a:t>
            </a:r>
            <a:r>
              <a:rPr lang="en-US" altLang="sv-SE" noProof="0" dirty="0"/>
              <a:t>", </a:t>
            </a:r>
            <a:r>
              <a:rPr lang="en-US" altLang="sv-SE" noProof="0" dirty="0" err="1"/>
              <a:t>last:"Berg</a:t>
            </a:r>
            <a:r>
              <a:rPr lang="en-US" altLang="sv-SE" noProof="0" dirty="0"/>
              <a:t>"},</a:t>
            </a:r>
            <a:br>
              <a:rPr lang="en-US" altLang="sv-SE" noProof="0" dirty="0"/>
            </a:br>
            <a:r>
              <a:rPr lang="en-US" altLang="sv-SE" noProof="0" dirty="0"/>
              <a:t>name:{</a:t>
            </a:r>
            <a:r>
              <a:rPr lang="en-US" altLang="sv-SE" noProof="0" dirty="0" err="1"/>
              <a:t>first:"Peter</a:t>
            </a:r>
            <a:r>
              <a:rPr lang="en-US" altLang="sv-SE" noProof="0" dirty="0"/>
              <a:t>", </a:t>
            </a:r>
            <a:r>
              <a:rPr lang="en-US" altLang="sv-SE" noProof="0" dirty="0" err="1"/>
              <a:t>nick:"Lightning</a:t>
            </a:r>
            <a:r>
              <a:rPr lang="en-US" altLang="sv-SE" noProof="0" dirty="0"/>
              <a:t>" </a:t>
            </a:r>
            <a:r>
              <a:rPr lang="en-US" altLang="sv-SE" noProof="0" dirty="0" err="1"/>
              <a:t>last:"Larsson</a:t>
            </a:r>
            <a:r>
              <a:rPr lang="en-US" altLang="sv-SE" noProof="0" dirty="0"/>
              <a:t>"},</a:t>
            </a:r>
            <a:br>
              <a:rPr lang="en-US" altLang="sv-SE" noProof="0" dirty="0"/>
            </a:br>
            <a:r>
              <a:rPr lang="en-US" altLang="sv-SE" noProof="0" dirty="0"/>
              <a:t>name:{</a:t>
            </a:r>
            <a:r>
              <a:rPr lang="en-US" altLang="sv-SE" noProof="0" dirty="0" err="1"/>
              <a:t>first:"Lisa</a:t>
            </a:r>
            <a:r>
              <a:rPr lang="en-US" altLang="sv-SE" noProof="0" dirty="0"/>
              <a:t>", </a:t>
            </a:r>
            <a:r>
              <a:rPr lang="en-US" altLang="sv-SE" noProof="0" dirty="0" err="1"/>
              <a:t>last:"Lind</a:t>
            </a:r>
            <a:r>
              <a:rPr lang="en-US" altLang="sv-SE" noProof="0" dirty="0"/>
              <a:t>"},</a:t>
            </a:r>
            <a:br>
              <a:rPr lang="en-US" altLang="sv-SE" noProof="0" dirty="0"/>
            </a:br>
            <a:r>
              <a:rPr lang="en-US" altLang="sv-SE" noProof="0" dirty="0"/>
              <a:t>name:{</a:t>
            </a:r>
            <a:r>
              <a:rPr lang="en-US" altLang="sv-SE" noProof="0" dirty="0" err="1"/>
              <a:t>first:"Mia</a:t>
            </a:r>
            <a:r>
              <a:rPr lang="en-US" altLang="sv-SE" noProof="0" dirty="0"/>
              <a:t>", </a:t>
            </a:r>
            <a:r>
              <a:rPr lang="en-US" altLang="sv-SE" noProof="0" dirty="0" err="1"/>
              <a:t>nick:"Punky</a:t>
            </a:r>
            <a:r>
              <a:rPr lang="en-US" altLang="sv-SE" noProof="0" dirty="0"/>
              <a:t>" </a:t>
            </a:r>
            <a:r>
              <a:rPr lang="en-US" altLang="sv-SE" noProof="0" dirty="0" err="1"/>
              <a:t>last:"Persson</a:t>
            </a:r>
            <a:r>
              <a:rPr lang="en-US" altLang="sv-SE" noProof="0" dirty="0"/>
              <a:t>"}}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69ED7A25-7598-49C5-842C-78EBFC82B1B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 err="1"/>
              <a:t>Lorel</a:t>
            </a:r>
            <a:r>
              <a:rPr lang="en-US" altLang="sv-SE" noProof="0" dirty="0"/>
              <a:t> - </a:t>
            </a:r>
            <a:r>
              <a:rPr lang="en-US" altLang="sv-SE" noProof="0" dirty="0" err="1"/>
              <a:t>Exempel</a:t>
            </a:r>
            <a:endParaRPr lang="en-US" altLang="sv-SE" noProof="0" dirty="0"/>
          </a:p>
        </p:txBody>
      </p:sp>
      <p:sp>
        <p:nvSpPr>
          <p:cNvPr id="24579" name="Content Placeholder 2">
            <a:extLst>
              <a:ext uri="{FF2B5EF4-FFF2-40B4-BE49-F238E27FC236}">
                <a16:creationId xmlns:a16="http://schemas.microsoft.com/office/drawing/2014/main" id="{515CDECA-2BFC-499E-A3A6-FEE2FF8C5EA7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noProof="0" dirty="0"/>
              <a:t>select </a:t>
            </a:r>
            <a:r>
              <a:rPr lang="en-US" altLang="sv-SE" noProof="0" dirty="0" err="1"/>
              <a:t>name:N</a:t>
            </a:r>
            <a:br>
              <a:rPr lang="en-US" altLang="sv-SE" noProof="0" dirty="0"/>
            </a:br>
            <a:r>
              <a:rPr lang="en-US" altLang="sv-SE" noProof="0" dirty="0"/>
              <a:t>from </a:t>
            </a:r>
            <a:r>
              <a:rPr lang="en-US" altLang="sv-SE" noProof="0" dirty="0" err="1"/>
              <a:t>db.person</a:t>
            </a:r>
            <a:r>
              <a:rPr lang="en-US" altLang="sv-SE" noProof="0" dirty="0"/>
              <a:t> P, P.name N, N.</a:t>
            </a:r>
            <a:r>
              <a:rPr lang="en-US" altLang="sv-SE" dirty="0"/>
              <a:t>nick</a:t>
            </a:r>
            <a:r>
              <a:rPr lang="en-US" altLang="sv-SE" noProof="0" dirty="0"/>
              <a:t> S</a:t>
            </a:r>
            <a:br>
              <a:rPr lang="en-US" altLang="sv-SE" noProof="0" dirty="0"/>
            </a:br>
            <a:r>
              <a:rPr lang="en-US" altLang="sv-SE" noProof="0" dirty="0"/>
              <a:t>where S = "Lightning"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select </a:t>
            </a:r>
            <a:r>
              <a:rPr lang="en-US" altLang="sv-SE" noProof="0" dirty="0" err="1"/>
              <a:t>name:N</a:t>
            </a:r>
            <a:br>
              <a:rPr lang="en-US" altLang="sv-SE" noProof="0" dirty="0"/>
            </a:br>
            <a:r>
              <a:rPr lang="en-US" altLang="sv-SE" noProof="0" dirty="0"/>
              <a:t>from </a:t>
            </a:r>
            <a:r>
              <a:rPr lang="en-US" altLang="sv-SE" noProof="0" dirty="0" err="1"/>
              <a:t>db.person</a:t>
            </a:r>
            <a:r>
              <a:rPr lang="en-US" altLang="sv-SE" noProof="0" dirty="0"/>
              <a:t> P, P.name N</a:t>
            </a:r>
            <a:br>
              <a:rPr lang="en-US" altLang="sv-SE" noProof="0" dirty="0"/>
            </a:br>
            <a:r>
              <a:rPr lang="en-US" altLang="sv-SE" noProof="0" dirty="0"/>
              <a:t>where </a:t>
            </a:r>
            <a:r>
              <a:rPr lang="en-US" altLang="sv-SE" noProof="0" dirty="0" err="1"/>
              <a:t>N.nick</a:t>
            </a:r>
            <a:r>
              <a:rPr lang="en-US" altLang="sv-SE" noProof="0" dirty="0"/>
              <a:t> = "Lightning"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 err="1"/>
              <a:t>N.nick</a:t>
            </a:r>
            <a:r>
              <a:rPr lang="en-US" altLang="sv-SE" noProof="0" dirty="0"/>
              <a:t> is formally a set and should therefore be handled as such: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select </a:t>
            </a:r>
            <a:r>
              <a:rPr lang="en-US" altLang="sv-SE" noProof="0" dirty="0" err="1"/>
              <a:t>name:N</a:t>
            </a:r>
            <a:br>
              <a:rPr lang="en-US" altLang="sv-SE" noProof="0" dirty="0"/>
            </a:br>
            <a:r>
              <a:rPr lang="en-US" altLang="sv-SE" noProof="0" dirty="0"/>
              <a:t>from </a:t>
            </a:r>
            <a:r>
              <a:rPr lang="en-US" altLang="sv-SE" noProof="0" dirty="0" err="1"/>
              <a:t>db.person</a:t>
            </a:r>
            <a:r>
              <a:rPr lang="en-US" altLang="sv-SE" noProof="0" dirty="0"/>
              <a:t> P, P.name N</a:t>
            </a:r>
            <a:br>
              <a:rPr lang="en-US" altLang="sv-SE" noProof="0" dirty="0"/>
            </a:br>
            <a:r>
              <a:rPr lang="en-US" altLang="sv-SE" noProof="0" dirty="0"/>
              <a:t>where "Lightning" in </a:t>
            </a:r>
            <a:r>
              <a:rPr lang="en-US" altLang="sv-SE" noProof="0" dirty="0" err="1"/>
              <a:t>N.nick</a:t>
            </a:r>
            <a:endParaRPr lang="en-US" altLang="sv-SE" noProof="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4536F77F-588D-44B5-84FB-12DD124EF56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 err="1"/>
              <a:t>Lorel</a:t>
            </a:r>
            <a:r>
              <a:rPr lang="en-US" altLang="sv-SE" noProof="0" dirty="0"/>
              <a:t> - Example, exists</a:t>
            </a:r>
          </a:p>
        </p:txBody>
      </p:sp>
      <p:sp>
        <p:nvSpPr>
          <p:cNvPr id="26627" name="Content Placeholder 2">
            <a:extLst>
              <a:ext uri="{FF2B5EF4-FFF2-40B4-BE49-F238E27FC236}">
                <a16:creationId xmlns:a16="http://schemas.microsoft.com/office/drawing/2014/main" id="{0804F896-192A-406F-BD29-082ABF5CEAA0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15925" y="981075"/>
            <a:ext cx="8958263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noProof="0" dirty="0"/>
              <a:t>select </a:t>
            </a:r>
            <a:r>
              <a:rPr lang="en-US" altLang="sv-SE" noProof="0" dirty="0" err="1"/>
              <a:t>name:N</a:t>
            </a:r>
            <a:br>
              <a:rPr lang="en-US" altLang="sv-SE" noProof="0" dirty="0"/>
            </a:br>
            <a:r>
              <a:rPr lang="en-US" altLang="sv-SE" noProof="0" dirty="0"/>
              <a:t>from db.person.name N</a:t>
            </a:r>
            <a:br>
              <a:rPr lang="en-US" altLang="sv-SE" noProof="0" dirty="0"/>
            </a:br>
            <a:r>
              <a:rPr lang="en-US" altLang="sv-SE" noProof="0" dirty="0"/>
              <a:t>where exists L in </a:t>
            </a:r>
            <a:r>
              <a:rPr lang="en-US" altLang="sv-SE" noProof="0" dirty="0" err="1"/>
              <a:t>N.last</a:t>
            </a:r>
            <a:r>
              <a:rPr lang="en-US" altLang="sv-SE" noProof="0" dirty="0"/>
              <a:t> : L = "Lind"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select </a:t>
            </a:r>
            <a:r>
              <a:rPr lang="en-US" altLang="sv-SE" noProof="0" dirty="0" err="1"/>
              <a:t>name:N</a:t>
            </a:r>
            <a:br>
              <a:rPr lang="en-US" altLang="sv-SE" noProof="0" dirty="0"/>
            </a:br>
            <a:r>
              <a:rPr lang="en-US" altLang="sv-SE" noProof="0" dirty="0"/>
              <a:t>from db.person.name N</a:t>
            </a:r>
            <a:br>
              <a:rPr lang="en-US" altLang="sv-SE" noProof="0" dirty="0"/>
            </a:br>
            <a:r>
              <a:rPr lang="en-US" altLang="sv-SE" noProof="0" dirty="0"/>
              <a:t>where "Lind" in </a:t>
            </a:r>
            <a:r>
              <a:rPr lang="en-US" altLang="sv-SE" noProof="0" dirty="0" err="1"/>
              <a:t>N.last</a:t>
            </a:r>
            <a:endParaRPr lang="en-US" altLang="sv-SE" noProof="0" dirty="0"/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select </a:t>
            </a:r>
            <a:r>
              <a:rPr lang="en-US" altLang="sv-SE" noProof="0" dirty="0" err="1"/>
              <a:t>name:N</a:t>
            </a:r>
            <a:br>
              <a:rPr lang="en-US" altLang="sv-SE" noProof="0" dirty="0"/>
            </a:br>
            <a:r>
              <a:rPr lang="en-US" altLang="sv-SE" noProof="0" dirty="0"/>
              <a:t>from db.person.name N</a:t>
            </a:r>
            <a:br>
              <a:rPr lang="en-US" altLang="sv-SE" noProof="0" dirty="0"/>
            </a:br>
            <a:r>
              <a:rPr lang="en-US" altLang="sv-SE" noProof="0" dirty="0"/>
              <a:t>where "Lind" = </a:t>
            </a:r>
            <a:r>
              <a:rPr lang="en-US" altLang="sv-SE" noProof="0" dirty="0" err="1"/>
              <a:t>N.last</a:t>
            </a:r>
            <a:endParaRPr lang="en-US" altLang="sv-SE" noProof="0" dirty="0"/>
          </a:p>
          <a:p>
            <a:pPr marL="0" indent="0">
              <a:buFontTx/>
              <a:buNone/>
            </a:pPr>
            <a:endParaRPr lang="en-US" altLang="sv-SE" noProof="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919D1EAF-4A1E-4303-8261-2861F9B0B1C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 err="1"/>
              <a:t>Lorel</a:t>
            </a:r>
            <a:r>
              <a:rPr lang="en-US" altLang="sv-SE" noProof="0" dirty="0"/>
              <a:t> - Example, nesting</a:t>
            </a:r>
          </a:p>
        </p:txBody>
      </p:sp>
      <p:sp>
        <p:nvSpPr>
          <p:cNvPr id="28675" name="Content Placeholder 2">
            <a:extLst>
              <a:ext uri="{FF2B5EF4-FFF2-40B4-BE49-F238E27FC236}">
                <a16:creationId xmlns:a16="http://schemas.microsoft.com/office/drawing/2014/main" id="{C95FD3CA-0F70-461B-97A0-D6E2F72E6629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noProof="0" dirty="0"/>
              <a:t>select person:(select </a:t>
            </a:r>
            <a:r>
              <a:rPr lang="en-US" altLang="sv-SE" noProof="0" dirty="0" err="1"/>
              <a:t>nickname:S</a:t>
            </a:r>
            <a:r>
              <a:rPr lang="en-US" altLang="sv-SE" noProof="0" dirty="0"/>
              <a:t> </a:t>
            </a:r>
            <a:br>
              <a:rPr lang="en-US" altLang="sv-SE" noProof="0" dirty="0"/>
            </a:br>
            <a:r>
              <a:rPr lang="en-US" altLang="sv-SE" noProof="0" dirty="0"/>
              <a:t>			from </a:t>
            </a:r>
            <a:r>
              <a:rPr lang="en-US" altLang="sv-SE" noProof="0" dirty="0" err="1"/>
              <a:t>N.nick</a:t>
            </a:r>
            <a:r>
              <a:rPr lang="en-US" altLang="sv-SE" noProof="0" dirty="0"/>
              <a:t> S)</a:t>
            </a:r>
            <a:br>
              <a:rPr lang="en-US" altLang="sv-SE" noProof="0" dirty="0"/>
            </a:br>
            <a:r>
              <a:rPr lang="en-US" altLang="sv-SE" noProof="0" dirty="0"/>
              <a:t>from db.person.name N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select person:{</a:t>
            </a:r>
            <a:r>
              <a:rPr lang="en-US" altLang="sv-SE" noProof="0" dirty="0" err="1"/>
              <a:t>nickname:S</a:t>
            </a:r>
            <a:r>
              <a:rPr lang="en-US" altLang="sv-SE" noProof="0" dirty="0"/>
              <a:t>}</a:t>
            </a:r>
            <a:br>
              <a:rPr lang="en-US" altLang="sv-SE" noProof="0" dirty="0"/>
            </a:br>
            <a:r>
              <a:rPr lang="en-US" altLang="sv-SE" noProof="0" dirty="0"/>
              <a:t>from db.person.name N, </a:t>
            </a:r>
            <a:r>
              <a:rPr lang="en-US" altLang="sv-SE" noProof="0" dirty="0" err="1"/>
              <a:t>N.nick</a:t>
            </a:r>
            <a:r>
              <a:rPr lang="en-US" altLang="sv-SE" noProof="0" dirty="0"/>
              <a:t> S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Same result?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4F4D60BC-58D8-4B6E-8D7E-373B921C649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 err="1"/>
              <a:t>Lorel</a:t>
            </a:r>
            <a:r>
              <a:rPr lang="en-US" altLang="sv-SE" noProof="0" dirty="0"/>
              <a:t> - Example, join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FE7C48F0-234A-481D-83E8-041720B62807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noProof="0" dirty="0"/>
              <a:t>select </a:t>
            </a:r>
            <a:r>
              <a:rPr lang="en-US" altLang="sv-SE" noProof="0" dirty="0" err="1"/>
              <a:t>name:N</a:t>
            </a:r>
            <a:br>
              <a:rPr lang="en-US" altLang="sv-SE" noProof="0" dirty="0"/>
            </a:br>
            <a:r>
              <a:rPr lang="en-US" altLang="sv-SE" noProof="0" dirty="0"/>
              <a:t>from </a:t>
            </a:r>
            <a:r>
              <a:rPr lang="en-US" altLang="sv-SE" noProof="0" dirty="0" err="1"/>
              <a:t>db.person</a:t>
            </a:r>
            <a:r>
              <a:rPr lang="en-US" altLang="sv-SE" noProof="0" dirty="0"/>
              <a:t> P, P.name N, </a:t>
            </a:r>
            <a:r>
              <a:rPr lang="en-US" altLang="sv-SE" noProof="0" dirty="0" err="1"/>
              <a:t>db.person</a:t>
            </a:r>
            <a:r>
              <a:rPr lang="en-US" altLang="sv-SE" noProof="0" dirty="0"/>
              <a:t> P2, P2.name N2</a:t>
            </a:r>
            <a:br>
              <a:rPr lang="en-US" altLang="sv-SE" noProof="0" dirty="0"/>
            </a:br>
            <a:r>
              <a:rPr lang="en-US" altLang="sv-SE" noProof="0" dirty="0"/>
              <a:t>where not (P = P2) </a:t>
            </a:r>
            <a:br>
              <a:rPr lang="en-US" altLang="sv-SE" noProof="0" dirty="0"/>
            </a:br>
            <a:r>
              <a:rPr lang="en-US" altLang="sv-SE" noProof="0" dirty="0"/>
              <a:t>and N2.last = </a:t>
            </a:r>
            <a:r>
              <a:rPr lang="en-US" altLang="sv-SE" noProof="0" dirty="0" err="1"/>
              <a:t>N.last</a:t>
            </a:r>
            <a:endParaRPr lang="en-US" altLang="sv-SE" noProof="0" dirty="0"/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select </a:t>
            </a:r>
            <a:r>
              <a:rPr lang="en-US" altLang="sv-SE" noProof="0" dirty="0" err="1"/>
              <a:t>name:N</a:t>
            </a:r>
            <a:br>
              <a:rPr lang="en-US" altLang="sv-SE" noProof="0" dirty="0"/>
            </a:br>
            <a:r>
              <a:rPr lang="en-US" altLang="sv-SE" noProof="0" dirty="0"/>
              <a:t>from </a:t>
            </a:r>
            <a:r>
              <a:rPr lang="en-US" altLang="sv-SE" noProof="0" dirty="0" err="1"/>
              <a:t>db.person</a:t>
            </a:r>
            <a:r>
              <a:rPr lang="en-US" altLang="sv-SE" noProof="0" dirty="0"/>
              <a:t> P, P.name N</a:t>
            </a:r>
            <a:br>
              <a:rPr lang="en-US" altLang="sv-SE" noProof="0" dirty="0"/>
            </a:br>
            <a:r>
              <a:rPr lang="en-US" altLang="sv-SE" noProof="0" dirty="0"/>
              <a:t>where exists P2 in </a:t>
            </a:r>
            <a:r>
              <a:rPr lang="en-US" altLang="sv-SE" noProof="0" dirty="0" err="1"/>
              <a:t>db.person</a:t>
            </a:r>
            <a:r>
              <a:rPr lang="en-US" altLang="sv-SE" noProof="0" dirty="0"/>
              <a:t>: </a:t>
            </a:r>
            <a:br>
              <a:rPr lang="en-US" altLang="sv-SE" noProof="0" dirty="0"/>
            </a:br>
            <a:r>
              <a:rPr lang="en-US" altLang="sv-SE" noProof="0" dirty="0"/>
              <a:t>				not (P = P2) </a:t>
            </a:r>
            <a:br>
              <a:rPr lang="en-US" altLang="sv-SE" noProof="0" dirty="0"/>
            </a:br>
            <a:r>
              <a:rPr lang="en-US" altLang="sv-SE" noProof="0" dirty="0"/>
              <a:t>				and </a:t>
            </a:r>
            <a:r>
              <a:rPr lang="en-US" altLang="sv-SE" noProof="0" dirty="0" err="1"/>
              <a:t>N.last</a:t>
            </a:r>
            <a:r>
              <a:rPr lang="en-US" altLang="sv-SE" noProof="0" dirty="0"/>
              <a:t> = P2.name.last</a:t>
            </a:r>
          </a:p>
          <a:p>
            <a:pPr marL="0" indent="0">
              <a:buFontTx/>
              <a:buNone/>
            </a:pPr>
            <a:endParaRPr lang="en-US" altLang="sv-SE" noProof="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02FE4D69-8AF2-4F2C-8681-9724EF10B62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 err="1"/>
              <a:t>Lorel</a:t>
            </a:r>
            <a:r>
              <a:rPr lang="en-US" altLang="sv-SE" noProof="0" dirty="0"/>
              <a:t> - Example, labels</a:t>
            </a:r>
          </a:p>
        </p:txBody>
      </p:sp>
      <p:sp>
        <p:nvSpPr>
          <p:cNvPr id="32771" name="Content Placeholder 2">
            <a:extLst>
              <a:ext uri="{FF2B5EF4-FFF2-40B4-BE49-F238E27FC236}">
                <a16:creationId xmlns:a16="http://schemas.microsoft.com/office/drawing/2014/main" id="{607A185B-095D-4B78-A308-2516ADC24DD2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noProof="0" dirty="0"/>
              <a:t>select </a:t>
            </a:r>
            <a:r>
              <a:rPr lang="en-US" altLang="sv-SE" noProof="0" dirty="0" err="1"/>
              <a:t>type:L</a:t>
            </a:r>
            <a:br>
              <a:rPr lang="en-US" altLang="sv-SE" noProof="0" dirty="0"/>
            </a:br>
            <a:r>
              <a:rPr lang="en-US" altLang="sv-SE" noProof="0" dirty="0"/>
              <a:t>from db.person.name N, N.L X</a:t>
            </a:r>
            <a:br>
              <a:rPr lang="en-US" altLang="sv-SE" noProof="0" dirty="0"/>
            </a:br>
            <a:r>
              <a:rPr lang="en-US" altLang="sv-SE" noProof="0" dirty="0"/>
              <a:t>where X = "Lisa"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select L:V</a:t>
            </a:r>
            <a:br>
              <a:rPr lang="en-US" altLang="sv-SE" noProof="0" dirty="0"/>
            </a:br>
            <a:r>
              <a:rPr lang="en-US" altLang="sv-SE" noProof="0" dirty="0"/>
              <a:t>from </a:t>
            </a:r>
            <a:r>
              <a:rPr lang="en-US" altLang="sv-SE" noProof="0" dirty="0" err="1"/>
              <a:t>db.person</a:t>
            </a:r>
            <a:r>
              <a:rPr lang="en-US" altLang="sv-SE" noProof="0" dirty="0"/>
              <a:t> P, P.L V</a:t>
            </a:r>
            <a:br>
              <a:rPr lang="en-US" altLang="sv-SE" noProof="0" dirty="0"/>
            </a:br>
            <a:r>
              <a:rPr lang="en-US" altLang="sv-SE" noProof="0" dirty="0"/>
              <a:t>where L in ("mobile", "home")</a:t>
            </a:r>
            <a:br>
              <a:rPr lang="en-US" altLang="sv-SE" noProof="0" dirty="0"/>
            </a:br>
            <a:r>
              <a:rPr lang="en-US" altLang="sv-SE" noProof="0" dirty="0"/>
              <a:t>and "</a:t>
            </a:r>
            <a:r>
              <a:rPr lang="en-US" altLang="sv-SE" dirty="0"/>
              <a:t>Carl</a:t>
            </a:r>
            <a:r>
              <a:rPr lang="en-US" altLang="sv-SE" noProof="0" dirty="0"/>
              <a:t>" in </a:t>
            </a:r>
            <a:r>
              <a:rPr lang="en-US" altLang="sv-SE" noProof="0" dirty="0" err="1"/>
              <a:t>P.name.first</a:t>
            </a:r>
            <a:endParaRPr lang="en-US" altLang="sv-SE" noProof="0" dirty="0"/>
          </a:p>
          <a:p>
            <a:pPr marL="0" indent="0">
              <a:buFontTx/>
              <a:buNone/>
            </a:pPr>
            <a:br>
              <a:rPr lang="en-US" altLang="sv-SE" noProof="0" dirty="0"/>
            </a:br>
            <a:endParaRPr lang="en-US" altLang="sv-SE" noProof="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>
            <a:extLst>
              <a:ext uri="{FF2B5EF4-FFF2-40B4-BE49-F238E27FC236}">
                <a16:creationId xmlns:a16="http://schemas.microsoft.com/office/drawing/2014/main" id="{E56A2092-4074-4075-AEC5-C3C97160218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 err="1"/>
              <a:t>Lorel</a:t>
            </a:r>
            <a:r>
              <a:rPr lang="en-US" altLang="sv-SE" noProof="0" dirty="0"/>
              <a:t> - Example, result structure</a:t>
            </a:r>
          </a:p>
        </p:txBody>
      </p:sp>
      <p:sp>
        <p:nvSpPr>
          <p:cNvPr id="34819" name="Content Placeholder 2">
            <a:extLst>
              <a:ext uri="{FF2B5EF4-FFF2-40B4-BE49-F238E27FC236}">
                <a16:creationId xmlns:a16="http://schemas.microsoft.com/office/drawing/2014/main" id="{D2BBD320-3065-4320-9FCE-74A30271D025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noProof="0" dirty="0"/>
              <a:t>select person:{</a:t>
            </a:r>
            <a:r>
              <a:rPr lang="en-US" altLang="sv-SE" noProof="0" dirty="0" err="1"/>
              <a:t>name:F</a:t>
            </a:r>
            <a:r>
              <a:rPr lang="en-US" altLang="sv-SE" noProof="0" dirty="0"/>
              <a:t>, </a:t>
            </a:r>
            <a:br>
              <a:rPr lang="en-US" altLang="sv-SE" noProof="0" dirty="0"/>
            </a:br>
            <a:r>
              <a:rPr lang="en-US" altLang="sv-SE" noProof="0" dirty="0"/>
              <a:t>			</a:t>
            </a:r>
            <a:r>
              <a:rPr lang="en-US" altLang="sv-SE" dirty="0"/>
              <a:t>c</a:t>
            </a:r>
            <a:r>
              <a:rPr lang="en-US" altLang="sv-SE" noProof="0" dirty="0" err="1"/>
              <a:t>ontact</a:t>
            </a:r>
            <a:r>
              <a:rPr lang="en-US" altLang="sv-SE" noProof="0" dirty="0"/>
              <a:t>:{</a:t>
            </a:r>
            <a:r>
              <a:rPr lang="en-US" altLang="sv-SE" dirty="0"/>
              <a:t>phone</a:t>
            </a:r>
            <a:r>
              <a:rPr lang="en-US" altLang="sv-SE" noProof="0" dirty="0"/>
              <a:t>:M, </a:t>
            </a:r>
            <a:r>
              <a:rPr lang="en-US" altLang="sv-SE" noProof="0" dirty="0" err="1"/>
              <a:t>mail:E</a:t>
            </a:r>
            <a:r>
              <a:rPr lang="en-US" altLang="sv-SE" noProof="0" dirty="0"/>
              <a:t>}}</a:t>
            </a:r>
            <a:br>
              <a:rPr lang="en-US" altLang="sv-SE" noProof="0" dirty="0"/>
            </a:br>
            <a:r>
              <a:rPr lang="en-US" altLang="sv-SE" noProof="0" dirty="0"/>
              <a:t>from </a:t>
            </a:r>
            <a:r>
              <a:rPr lang="en-US" altLang="sv-SE" noProof="0" dirty="0" err="1"/>
              <a:t>db.person</a:t>
            </a:r>
            <a:r>
              <a:rPr lang="en-US" altLang="sv-SE" noProof="0" dirty="0"/>
              <a:t> P, </a:t>
            </a:r>
            <a:br>
              <a:rPr lang="en-US" altLang="sv-SE" noProof="0" dirty="0"/>
            </a:br>
            <a:r>
              <a:rPr lang="en-US" altLang="sv-SE" noProof="0" dirty="0"/>
              <a:t>	P.name N, </a:t>
            </a:r>
            <a:br>
              <a:rPr lang="en-US" altLang="sv-SE" noProof="0" dirty="0"/>
            </a:br>
            <a:r>
              <a:rPr lang="en-US" altLang="sv-SE" noProof="0" dirty="0"/>
              <a:t>	</a:t>
            </a:r>
            <a:r>
              <a:rPr lang="en-US" altLang="sv-SE" noProof="0" dirty="0" err="1"/>
              <a:t>P.email</a:t>
            </a:r>
            <a:r>
              <a:rPr lang="en-US" altLang="sv-SE" noProof="0" dirty="0"/>
              <a:t> E, </a:t>
            </a:r>
            <a:br>
              <a:rPr lang="en-US" altLang="sv-SE" noProof="0" dirty="0"/>
            </a:br>
            <a:r>
              <a:rPr lang="en-US" altLang="sv-SE" noProof="0" dirty="0"/>
              <a:t>	</a:t>
            </a:r>
            <a:r>
              <a:rPr lang="en-US" altLang="sv-SE" noProof="0" dirty="0" err="1"/>
              <a:t>P.mobile</a:t>
            </a:r>
            <a:r>
              <a:rPr lang="en-US" altLang="sv-SE" noProof="0" dirty="0"/>
              <a:t> M, </a:t>
            </a:r>
            <a:br>
              <a:rPr lang="en-US" altLang="sv-SE" noProof="0" dirty="0"/>
            </a:br>
            <a:r>
              <a:rPr lang="en-US" altLang="sv-SE" noProof="0" dirty="0"/>
              <a:t>	</a:t>
            </a:r>
            <a:r>
              <a:rPr lang="en-US" altLang="sv-SE" noProof="0" dirty="0" err="1"/>
              <a:t>N.first</a:t>
            </a:r>
            <a:r>
              <a:rPr lang="en-US" altLang="sv-SE" noProof="0" dirty="0"/>
              <a:t> F</a:t>
            </a:r>
            <a:br>
              <a:rPr lang="en-US" altLang="sv-SE" noProof="0" dirty="0"/>
            </a:br>
            <a:endParaRPr lang="en-US" altLang="sv-SE" noProof="0" dirty="0"/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select person:{</a:t>
            </a:r>
            <a:r>
              <a:rPr lang="en-US" altLang="sv-SE" noProof="0" dirty="0" err="1"/>
              <a:t>name:N.first</a:t>
            </a:r>
            <a:r>
              <a:rPr lang="en-US" altLang="sv-SE" noProof="0" dirty="0"/>
              <a:t>, </a:t>
            </a:r>
            <a:br>
              <a:rPr lang="en-US" altLang="sv-SE" noProof="0" dirty="0"/>
            </a:br>
            <a:r>
              <a:rPr lang="en-US" altLang="sv-SE" noProof="0" dirty="0"/>
              <a:t>			</a:t>
            </a:r>
            <a:r>
              <a:rPr lang="en-US" altLang="sv-SE" dirty="0"/>
              <a:t>c</a:t>
            </a:r>
            <a:r>
              <a:rPr lang="en-US" altLang="sv-SE" noProof="0" dirty="0" err="1"/>
              <a:t>ontact</a:t>
            </a:r>
            <a:r>
              <a:rPr lang="en-US" altLang="sv-SE" noProof="0" dirty="0"/>
              <a:t>:{</a:t>
            </a:r>
            <a:r>
              <a:rPr lang="en-US" altLang="sv-SE" dirty="0"/>
              <a:t>phone</a:t>
            </a:r>
            <a:r>
              <a:rPr lang="en-US" altLang="sv-SE" noProof="0" dirty="0"/>
              <a:t>:</a:t>
            </a:r>
            <a:r>
              <a:rPr lang="en-US" altLang="sv-SE" noProof="0" dirty="0" err="1"/>
              <a:t>P.mobile</a:t>
            </a:r>
            <a:r>
              <a:rPr lang="en-US" altLang="sv-SE" noProof="0" dirty="0"/>
              <a:t>, </a:t>
            </a:r>
            <a:r>
              <a:rPr lang="en-US" altLang="sv-SE" noProof="0" dirty="0" err="1"/>
              <a:t>mail:P.email</a:t>
            </a:r>
            <a:r>
              <a:rPr lang="en-US" altLang="sv-SE" noProof="0" dirty="0"/>
              <a:t>}}</a:t>
            </a:r>
            <a:br>
              <a:rPr lang="en-US" altLang="sv-SE" noProof="0" dirty="0"/>
            </a:br>
            <a:r>
              <a:rPr lang="en-US" altLang="sv-SE" noProof="0" dirty="0"/>
              <a:t>from </a:t>
            </a:r>
            <a:r>
              <a:rPr lang="en-US" altLang="sv-SE" noProof="0" dirty="0" err="1"/>
              <a:t>db.person</a:t>
            </a:r>
            <a:r>
              <a:rPr lang="en-US" altLang="sv-SE" noProof="0" dirty="0"/>
              <a:t> P, P.name 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>
            <a:extLst>
              <a:ext uri="{FF2B5EF4-FFF2-40B4-BE49-F238E27FC236}">
                <a16:creationId xmlns:a16="http://schemas.microsoft.com/office/drawing/2014/main" id="{17034C25-1369-4AE4-B571-A515E1D71D3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XPath</a:t>
            </a:r>
          </a:p>
        </p:txBody>
      </p:sp>
      <p:sp>
        <p:nvSpPr>
          <p:cNvPr id="36867" name="Content Placeholder 2">
            <a:extLst>
              <a:ext uri="{FF2B5EF4-FFF2-40B4-BE49-F238E27FC236}">
                <a16:creationId xmlns:a16="http://schemas.microsoft.com/office/drawing/2014/main" id="{45FE1179-D9C4-41C9-9D53-15E5C6454199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XPath 1.0</a:t>
            </a:r>
          </a:p>
          <a:p>
            <a:pPr lvl="1"/>
            <a:r>
              <a:rPr lang="en-US" altLang="sv-SE" noProof="0" dirty="0"/>
              <a:t>Limited</a:t>
            </a:r>
          </a:p>
          <a:p>
            <a:pPr lvl="1"/>
            <a:r>
              <a:rPr lang="en-US" altLang="sv-SE" noProof="0" dirty="0"/>
              <a:t>Created together with XSLT 1.0</a:t>
            </a:r>
          </a:p>
          <a:p>
            <a:pPr lvl="1"/>
            <a:r>
              <a:rPr lang="en-US" altLang="sv-SE" noProof="0" dirty="0"/>
              <a:t>Based on the </a:t>
            </a:r>
            <a:r>
              <a:rPr lang="en-US" altLang="sv-SE" noProof="0" dirty="0" err="1"/>
              <a:t>Infoset</a:t>
            </a:r>
            <a:r>
              <a:rPr lang="en-US" altLang="sv-SE" noProof="0" dirty="0"/>
              <a:t> model</a:t>
            </a:r>
          </a:p>
          <a:p>
            <a:pPr lvl="1"/>
            <a:r>
              <a:rPr lang="en-US" altLang="sv-SE" noProof="0" dirty="0"/>
              <a:t>Uses node sets</a:t>
            </a:r>
          </a:p>
          <a:p>
            <a:r>
              <a:rPr lang="en-US" altLang="sv-SE" noProof="0" dirty="0"/>
              <a:t>XPath 2.0</a:t>
            </a:r>
          </a:p>
          <a:p>
            <a:pPr lvl="1"/>
            <a:r>
              <a:rPr lang="en-US" altLang="sv-SE" noProof="0" dirty="0"/>
              <a:t>More functions, operations, etc.</a:t>
            </a:r>
          </a:p>
          <a:p>
            <a:pPr lvl="1"/>
            <a:r>
              <a:rPr lang="en-US" altLang="sv-SE" noProof="0" dirty="0"/>
              <a:t>Adapted to the XQuery 1.0 model</a:t>
            </a:r>
          </a:p>
          <a:p>
            <a:pPr lvl="1"/>
            <a:r>
              <a:rPr lang="en-US" altLang="sv-SE" noProof="0" dirty="0"/>
              <a:t>Used by XSLT 2.0</a:t>
            </a:r>
          </a:p>
          <a:p>
            <a:pPr lvl="1"/>
            <a:r>
              <a:rPr lang="en-US" altLang="sv-SE" noProof="0" dirty="0"/>
              <a:t>Uses node sequences</a:t>
            </a:r>
          </a:p>
          <a:p>
            <a:r>
              <a:rPr lang="en-US" altLang="sv-SE" noProof="0" dirty="0"/>
              <a:t>XPath 3.0 and 3.1</a:t>
            </a:r>
          </a:p>
          <a:p>
            <a:pPr lvl="1"/>
            <a:r>
              <a:rPr lang="en-US" altLang="sv-SE" noProof="0" dirty="0"/>
              <a:t>Together with XQuery 3.0 and XSLT 3.0</a:t>
            </a:r>
          </a:p>
          <a:p>
            <a:pPr lvl="1"/>
            <a:r>
              <a:rPr lang="en-US" altLang="sv-SE" noProof="0" dirty="0"/>
              <a:t>Dynamic functions and more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>
            <a:extLst>
              <a:ext uri="{FF2B5EF4-FFF2-40B4-BE49-F238E27FC236}">
                <a16:creationId xmlns:a16="http://schemas.microsoft.com/office/drawing/2014/main" id="{0DDDBDFD-E9D0-4F01-AC70-8F8F72E5B7B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1.0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186906CA-B0D0-4684-AA15-C64C5C38672F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noProof="0" dirty="0"/>
              <a:t>Standard</a:t>
            </a:r>
          </a:p>
          <a:p>
            <a:pPr>
              <a:defRPr/>
            </a:pPr>
            <a:r>
              <a:rPr lang="en-US" noProof="0" dirty="0"/>
              <a:t>Model</a:t>
            </a:r>
          </a:p>
          <a:p>
            <a:pPr>
              <a:defRPr/>
            </a:pPr>
            <a:r>
              <a:rPr lang="en-US" noProof="0" dirty="0"/>
              <a:t>Query language</a:t>
            </a:r>
          </a:p>
          <a:p>
            <a:pPr lvl="1">
              <a:defRPr/>
            </a:pPr>
            <a:r>
              <a:rPr lang="en-US" noProof="0" dirty="0"/>
              <a:t>based on (inspired by) SQL, XQL, XML-QL, </a:t>
            </a:r>
            <a:r>
              <a:rPr lang="en-US" noProof="0" dirty="0" err="1"/>
              <a:t>Lorel</a:t>
            </a:r>
            <a:r>
              <a:rPr lang="en-US" noProof="0" dirty="0"/>
              <a:t>, YATL, etc.</a:t>
            </a:r>
          </a:p>
          <a:p>
            <a:pPr lvl="1">
              <a:defRPr/>
            </a:pPr>
            <a:r>
              <a:rPr lang="en-US" noProof="0" dirty="0"/>
              <a:t>declarative (not procedural)</a:t>
            </a:r>
          </a:p>
          <a:p>
            <a:pPr lvl="1">
              <a:defRPr/>
            </a:pPr>
            <a:r>
              <a:rPr lang="en-US" noProof="0" dirty="0"/>
              <a:t>includes XPath 2.0</a:t>
            </a:r>
          </a:p>
          <a:p>
            <a:pPr lvl="1">
              <a:defRPr/>
            </a:pPr>
            <a:r>
              <a:rPr lang="en-US" noProof="0" dirty="0" err="1"/>
              <a:t>XQueryX</a:t>
            </a:r>
            <a:r>
              <a:rPr lang="en-US" noProof="0" dirty="0"/>
              <a:t> - XQuery in XML syntax</a:t>
            </a:r>
          </a:p>
          <a:p>
            <a:pPr lvl="1">
              <a:defRPr/>
            </a:pPr>
            <a:r>
              <a:rPr lang="en-US" noProof="0" dirty="0"/>
              <a:t>FLWOR (for let where order by return)</a:t>
            </a:r>
          </a:p>
          <a:p>
            <a:pPr lvl="2">
              <a:defRPr/>
            </a:pPr>
            <a:r>
              <a:rPr lang="en-US" dirty="0"/>
              <a:t>Corresponds to </a:t>
            </a:r>
            <a:r>
              <a:rPr lang="en-US" noProof="0" dirty="0"/>
              <a:t>SQL SELECT</a:t>
            </a:r>
          </a:p>
          <a:p>
            <a:pPr lvl="1">
              <a:defRPr/>
            </a:pPr>
            <a:r>
              <a:rPr lang="en-US" noProof="0" dirty="0"/>
              <a:t>transform statements for the rest of the DML statements (from 2011)</a:t>
            </a:r>
          </a:p>
          <a:p>
            <a:pPr lvl="2">
              <a:defRPr/>
            </a:pPr>
            <a:r>
              <a:rPr lang="en-US" noProof="0" dirty="0"/>
              <a:t>separate specification</a:t>
            </a:r>
          </a:p>
          <a:p>
            <a:pPr marL="949325" lvl="2" indent="0">
              <a:buFontTx/>
              <a:buNone/>
              <a:defRPr/>
            </a:pPr>
            <a:endParaRPr lang="en-US" noProof="0" dirty="0"/>
          </a:p>
          <a:p>
            <a:pPr>
              <a:defRPr/>
            </a:pPr>
            <a:r>
              <a:rPr lang="en-US" noProof="0" dirty="0"/>
              <a:t>Next version XQuery 3.0</a:t>
            </a:r>
          </a:p>
          <a:p>
            <a:pPr lvl="1">
              <a:defRPr/>
            </a:pPr>
            <a:r>
              <a:rPr lang="en-US" noProof="0" dirty="0"/>
              <a:t>together with XPath 3.0 and XSLT 3.0</a:t>
            </a:r>
          </a:p>
          <a:p>
            <a:pPr lvl="1">
              <a:defRPr/>
            </a:pPr>
            <a:endParaRPr lang="en-US" noProof="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1F36C270-B71F-4E7D-ADED-15AE411DA02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094163" y="188913"/>
            <a:ext cx="4132262" cy="43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/>
            <a:r>
              <a:rPr lang="en-US" altLang="sv-SE" sz="3300" noProof="0" dirty="0"/>
              <a:t>Sample data</a:t>
            </a:r>
          </a:p>
        </p:txBody>
      </p:sp>
      <p:sp>
        <p:nvSpPr>
          <p:cNvPr id="40963" name="Rectangle 4">
            <a:extLst>
              <a:ext uri="{FF2B5EF4-FFF2-40B4-BE49-F238E27FC236}">
                <a16:creationId xmlns:a16="http://schemas.microsoft.com/office/drawing/2014/main" id="{4DA20A5C-1BB8-43B5-A8FB-94FE00AB0B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200" y="692150"/>
            <a:ext cx="9050338" cy="6075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539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39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39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39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39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397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397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397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397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sv-SE" altLang="sv-SE" sz="1800" b="0" dirty="0"/>
              <a:t>&lt;Movies&gt;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	&lt;Movie </a:t>
            </a:r>
            <a:r>
              <a:rPr lang="sv-SE" altLang="sv-SE" sz="1800" b="0" dirty="0" err="1"/>
              <a:t>Title</a:t>
            </a:r>
            <a:r>
              <a:rPr lang="sv-SE" altLang="sv-SE" sz="1800" b="0" dirty="0"/>
              <a:t>="Driven" </a:t>
            </a:r>
            <a:r>
              <a:rPr lang="sv-SE" altLang="sv-SE" sz="1800" b="0" dirty="0" err="1"/>
              <a:t>Year</a:t>
            </a:r>
            <a:r>
              <a:rPr lang="sv-SE" altLang="sv-SE" sz="1800" b="0" dirty="0"/>
              <a:t>="2001"&gt;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		&lt;</a:t>
            </a:r>
            <a:r>
              <a:rPr lang="sv-SE" altLang="sv-SE" sz="1800" b="0" dirty="0" err="1"/>
              <a:t>Actor</a:t>
            </a:r>
            <a:r>
              <a:rPr lang="sv-SE" altLang="sv-SE" sz="1800" b="0" dirty="0"/>
              <a:t> </a:t>
            </a:r>
            <a:r>
              <a:rPr lang="sv-SE" altLang="sv-SE" sz="1800" b="0" dirty="0" err="1"/>
              <a:t>Name</a:t>
            </a:r>
            <a:r>
              <a:rPr lang="sv-SE" altLang="sv-SE" sz="1800" b="0" dirty="0"/>
              <a:t>="Burt Reynolds" </a:t>
            </a:r>
            <a:r>
              <a:rPr lang="sv-SE" altLang="sv-SE" sz="1800" b="0" dirty="0" err="1"/>
              <a:t>YearOfBirth</a:t>
            </a:r>
            <a:r>
              <a:rPr lang="sv-SE" altLang="sv-SE" sz="1800" b="0" dirty="0"/>
              <a:t>="1936" Country="USA"/&gt;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		&lt;</a:t>
            </a:r>
            <a:r>
              <a:rPr lang="sv-SE" altLang="sv-SE" sz="1800" b="0" dirty="0" err="1"/>
              <a:t>Actor</a:t>
            </a:r>
            <a:r>
              <a:rPr lang="sv-SE" altLang="sv-SE" sz="1800" b="0" dirty="0"/>
              <a:t> </a:t>
            </a:r>
            <a:r>
              <a:rPr lang="sv-SE" altLang="sv-SE" sz="1800" b="0" dirty="0" err="1"/>
              <a:t>Name</a:t>
            </a:r>
            <a:r>
              <a:rPr lang="sv-SE" altLang="sv-SE" sz="1800" b="0" dirty="0"/>
              <a:t>="Silvester Stallone" </a:t>
            </a:r>
            <a:r>
              <a:rPr lang="sv-SE" altLang="sv-SE" sz="1800" b="0" dirty="0" err="1"/>
              <a:t>YearOfBirth</a:t>
            </a:r>
            <a:r>
              <a:rPr lang="sv-SE" altLang="sv-SE" sz="1800" b="0" dirty="0"/>
              <a:t>="1946" Country="USA"/&gt;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		&lt;</a:t>
            </a:r>
            <a:r>
              <a:rPr lang="sv-SE" altLang="sv-SE" sz="1800" b="0" dirty="0" err="1"/>
              <a:t>Actor</a:t>
            </a:r>
            <a:r>
              <a:rPr lang="sv-SE" altLang="sv-SE" sz="1800" b="0" dirty="0"/>
              <a:t> </a:t>
            </a:r>
            <a:r>
              <a:rPr lang="sv-SE" altLang="sv-SE" sz="1800" b="0" dirty="0" err="1"/>
              <a:t>Name</a:t>
            </a:r>
            <a:r>
              <a:rPr lang="sv-SE" altLang="sv-SE" sz="1800" b="0" dirty="0"/>
              <a:t>="Kip </a:t>
            </a:r>
            <a:r>
              <a:rPr lang="sv-SE" altLang="sv-SE" sz="1800" b="0" dirty="0" err="1"/>
              <a:t>Pardue</a:t>
            </a:r>
            <a:r>
              <a:rPr lang="sv-SE" altLang="sv-SE" sz="1800" b="0" dirty="0"/>
              <a:t>" </a:t>
            </a:r>
            <a:r>
              <a:rPr lang="sv-SE" altLang="sv-SE" sz="1800" b="0" dirty="0" err="1"/>
              <a:t>YearOfBirth</a:t>
            </a:r>
            <a:r>
              <a:rPr lang="sv-SE" altLang="sv-SE" sz="1800" b="0" dirty="0"/>
              <a:t>="1976" Country="Canada"/&gt;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		&lt;Director </a:t>
            </a:r>
            <a:r>
              <a:rPr lang="sv-SE" altLang="sv-SE" sz="1800" b="0" dirty="0" err="1"/>
              <a:t>Name</a:t>
            </a:r>
            <a:r>
              <a:rPr lang="sv-SE" altLang="sv-SE" sz="1800" b="0" dirty="0"/>
              <a:t>="Silvester Stallone" </a:t>
            </a:r>
            <a:r>
              <a:rPr lang="sv-SE" altLang="sv-SE" sz="1800" b="0" dirty="0" err="1"/>
              <a:t>YearOfBirth</a:t>
            </a:r>
            <a:r>
              <a:rPr lang="sv-SE" altLang="sv-SE" sz="1800" b="0" dirty="0"/>
              <a:t>="1946" Country="USA"/&gt;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		&lt;</a:t>
            </a:r>
            <a:r>
              <a:rPr lang="sv-SE" altLang="sv-SE" sz="1800" b="0" dirty="0" err="1"/>
              <a:t>ProductionCompany</a:t>
            </a:r>
            <a:r>
              <a:rPr lang="sv-SE" altLang="sv-SE" sz="1800" b="0" dirty="0"/>
              <a:t>&gt;Tri-Star&lt;/</a:t>
            </a:r>
            <a:r>
              <a:rPr lang="sv-SE" altLang="sv-SE" sz="1800" b="0" dirty="0" err="1"/>
              <a:t>ProductionCompany</a:t>
            </a:r>
            <a:r>
              <a:rPr lang="sv-SE" altLang="sv-SE" sz="1800" b="0" dirty="0"/>
              <a:t>&gt;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	&lt;/Movie&gt;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	&lt;Movie </a:t>
            </a:r>
            <a:r>
              <a:rPr lang="sv-SE" altLang="sv-SE" sz="1800" b="0" dirty="0" err="1"/>
              <a:t>Title</a:t>
            </a:r>
            <a:r>
              <a:rPr lang="sv-SE" altLang="sv-SE" sz="1800" b="0" dirty="0"/>
              <a:t>="</a:t>
            </a:r>
            <a:r>
              <a:rPr lang="sv-SE" altLang="sv-SE" sz="1800" b="0" dirty="0" err="1"/>
              <a:t>Antz</a:t>
            </a:r>
            <a:r>
              <a:rPr lang="sv-SE" altLang="sv-SE" sz="1800" b="0" dirty="0"/>
              <a:t>" </a:t>
            </a:r>
            <a:r>
              <a:rPr lang="sv-SE" altLang="sv-SE" sz="1800" b="0" dirty="0" err="1"/>
              <a:t>Year</a:t>
            </a:r>
            <a:r>
              <a:rPr lang="sv-SE" altLang="sv-SE" sz="1800" b="0" dirty="0"/>
              <a:t>="1998"&gt;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		&lt;</a:t>
            </a:r>
            <a:r>
              <a:rPr lang="sv-SE" altLang="sv-SE" sz="1800" b="0" dirty="0" err="1"/>
              <a:t>Actor</a:t>
            </a:r>
            <a:r>
              <a:rPr lang="sv-SE" altLang="sv-SE" sz="1800" b="0" dirty="0"/>
              <a:t> </a:t>
            </a:r>
            <a:r>
              <a:rPr lang="sv-SE" altLang="sv-SE" sz="1800" b="0" dirty="0" err="1"/>
              <a:t>Name</a:t>
            </a:r>
            <a:r>
              <a:rPr lang="sv-SE" altLang="sv-SE" sz="1800" b="0" dirty="0"/>
              <a:t>="Woody Allen" </a:t>
            </a:r>
            <a:r>
              <a:rPr lang="sv-SE" altLang="sv-SE" sz="1800" b="0" dirty="0" err="1"/>
              <a:t>YearOfBirth</a:t>
            </a:r>
            <a:r>
              <a:rPr lang="sv-SE" altLang="sv-SE" sz="1800" b="0" dirty="0"/>
              <a:t>="1935" Country="USA"/&gt;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		&lt;</a:t>
            </a:r>
            <a:r>
              <a:rPr lang="sv-SE" altLang="sv-SE" sz="1800" b="0" dirty="0" err="1"/>
              <a:t>Actor</a:t>
            </a:r>
            <a:r>
              <a:rPr lang="sv-SE" altLang="sv-SE" sz="1800" b="0" dirty="0"/>
              <a:t> </a:t>
            </a:r>
            <a:r>
              <a:rPr lang="sv-SE" altLang="sv-SE" sz="1800" b="0" dirty="0" err="1"/>
              <a:t>Name</a:t>
            </a:r>
            <a:r>
              <a:rPr lang="sv-SE" altLang="sv-SE" sz="1800" b="0" dirty="0"/>
              <a:t>="Silvester Stallone" </a:t>
            </a:r>
            <a:r>
              <a:rPr lang="sv-SE" altLang="sv-SE" sz="1800" b="0" dirty="0" err="1"/>
              <a:t>YearOfBirth</a:t>
            </a:r>
            <a:r>
              <a:rPr lang="sv-SE" altLang="sv-SE" sz="1800" b="0" dirty="0"/>
              <a:t>="1946" Country="USA"/&gt;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		&lt;</a:t>
            </a:r>
            <a:r>
              <a:rPr lang="sv-SE" altLang="sv-SE" sz="1800" b="0" dirty="0" err="1"/>
              <a:t>Actor</a:t>
            </a:r>
            <a:r>
              <a:rPr lang="sv-SE" altLang="sv-SE" sz="1800" b="0" dirty="0"/>
              <a:t> </a:t>
            </a:r>
            <a:r>
              <a:rPr lang="sv-SE" altLang="sv-SE" sz="1800" b="0" dirty="0" err="1"/>
              <a:t>Name</a:t>
            </a:r>
            <a:r>
              <a:rPr lang="sv-SE" altLang="sv-SE" sz="1800" b="0" dirty="0"/>
              <a:t>="Sharon Stone" </a:t>
            </a:r>
            <a:r>
              <a:rPr lang="sv-SE" altLang="sv-SE" sz="1800" b="0" dirty="0" err="1"/>
              <a:t>YearOfBirth</a:t>
            </a:r>
            <a:r>
              <a:rPr lang="sv-SE" altLang="sv-SE" sz="1800" b="0" dirty="0"/>
              <a:t>="1958" Country="USA"/&gt;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		&lt;Director </a:t>
            </a:r>
            <a:r>
              <a:rPr lang="sv-SE" altLang="sv-SE" sz="1800" b="0" dirty="0" err="1"/>
              <a:t>Name</a:t>
            </a:r>
            <a:r>
              <a:rPr lang="sv-SE" altLang="sv-SE" sz="1800" b="0" dirty="0"/>
              <a:t>="Eric Darnell" </a:t>
            </a:r>
            <a:r>
              <a:rPr lang="sv-SE" altLang="sv-SE" sz="1800" b="0" dirty="0" err="1"/>
              <a:t>YearOfBirth</a:t>
            </a:r>
            <a:r>
              <a:rPr lang="sv-SE" altLang="sv-SE" sz="1800" b="0" dirty="0"/>
              <a:t>="1961" Country="</a:t>
            </a:r>
            <a:r>
              <a:rPr lang="sv-SE" altLang="sv-SE" sz="1800" b="0" dirty="0" err="1"/>
              <a:t>Ireland</a:t>
            </a:r>
            <a:r>
              <a:rPr lang="sv-SE" altLang="sv-SE" sz="1800" b="0" dirty="0"/>
              <a:t>"/&gt;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		&lt;</a:t>
            </a:r>
            <a:r>
              <a:rPr lang="sv-SE" altLang="sv-SE" sz="1800" b="0" dirty="0" err="1"/>
              <a:t>ProductionCompany</a:t>
            </a:r>
            <a:r>
              <a:rPr lang="sv-SE" altLang="sv-SE" sz="1800" b="0" dirty="0"/>
              <a:t>&gt;Universal&lt;/</a:t>
            </a:r>
            <a:r>
              <a:rPr lang="sv-SE" altLang="sv-SE" sz="1800" b="0" dirty="0" err="1"/>
              <a:t>ProductionCompany</a:t>
            </a:r>
            <a:r>
              <a:rPr lang="sv-SE" altLang="sv-SE" sz="1800" b="0" dirty="0"/>
              <a:t>&gt;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	&lt;/Movie&gt;</a:t>
            </a:r>
          </a:p>
          <a:p>
            <a:pPr>
              <a:lnSpc>
                <a:spcPct val="90000"/>
              </a:lnSpc>
            </a:pPr>
            <a:r>
              <a:rPr lang="en-US" altLang="sv-SE" sz="1800" b="0" dirty="0"/>
              <a:t>	&lt;Movie Title="Picking Up the Pieces" Year="2000"&gt;</a:t>
            </a:r>
          </a:p>
          <a:p>
            <a:pPr>
              <a:lnSpc>
                <a:spcPct val="90000"/>
              </a:lnSpc>
            </a:pPr>
            <a:r>
              <a:rPr lang="en-US" altLang="sv-SE" sz="1800" b="0" dirty="0"/>
              <a:t>		&lt;Actor Name="Woody Allen" </a:t>
            </a:r>
            <a:r>
              <a:rPr lang="en-US" altLang="sv-SE" sz="1800" b="0" dirty="0" err="1"/>
              <a:t>YearOfBirth</a:t>
            </a:r>
            <a:r>
              <a:rPr lang="en-US" altLang="sv-SE" sz="1800" b="0" dirty="0"/>
              <a:t>="1935" Country="USA"/&gt;</a:t>
            </a:r>
          </a:p>
          <a:p>
            <a:pPr>
              <a:lnSpc>
                <a:spcPct val="90000"/>
              </a:lnSpc>
            </a:pPr>
            <a:r>
              <a:rPr lang="en-US" altLang="sv-SE" sz="1800" b="0" dirty="0"/>
              <a:t>		&lt;Actor Name="Sharon Stone" </a:t>
            </a:r>
            <a:r>
              <a:rPr lang="en-US" altLang="sv-SE" sz="1800" b="0" dirty="0" err="1"/>
              <a:t>YearOfBirth</a:t>
            </a:r>
            <a:r>
              <a:rPr lang="en-US" altLang="sv-SE" sz="1800" b="0" dirty="0"/>
              <a:t>="1958" Country="USA"/&gt;</a:t>
            </a:r>
          </a:p>
          <a:p>
            <a:pPr>
              <a:lnSpc>
                <a:spcPct val="90000"/>
              </a:lnSpc>
            </a:pPr>
            <a:r>
              <a:rPr lang="en-US" altLang="sv-SE" sz="1800" b="0" dirty="0"/>
              <a:t>		&lt;Actor Name="Alfonso Arau" </a:t>
            </a:r>
            <a:r>
              <a:rPr lang="en-US" altLang="sv-SE" sz="1800" b="0" dirty="0" err="1"/>
              <a:t>YearOfBirth</a:t>
            </a:r>
            <a:r>
              <a:rPr lang="en-US" altLang="sv-SE" sz="1800" b="0" dirty="0"/>
              <a:t>="1948" Country="USA"/&gt;</a:t>
            </a:r>
          </a:p>
          <a:p>
            <a:pPr>
              <a:lnSpc>
                <a:spcPct val="90000"/>
              </a:lnSpc>
            </a:pPr>
            <a:r>
              <a:rPr lang="en-US" altLang="sv-SE" sz="1800" b="0" dirty="0"/>
              <a:t>		&lt;Director Name="Eric Darnell" </a:t>
            </a:r>
            <a:r>
              <a:rPr lang="en-US" altLang="sv-SE" sz="1800" b="0" dirty="0" err="1"/>
              <a:t>YearOfBirth</a:t>
            </a:r>
            <a:r>
              <a:rPr lang="en-US" altLang="sv-SE" sz="1800" b="0" dirty="0"/>
              <a:t>="1961" Country="Ireland"/&gt;</a:t>
            </a:r>
          </a:p>
          <a:p>
            <a:pPr>
              <a:lnSpc>
                <a:spcPct val="90000"/>
              </a:lnSpc>
            </a:pPr>
            <a:r>
              <a:rPr lang="en-US" altLang="sv-SE" sz="1800" b="0" dirty="0"/>
              <a:t>		&lt;</a:t>
            </a:r>
            <a:r>
              <a:rPr lang="en-US" altLang="sv-SE" sz="1800" b="0" dirty="0" err="1"/>
              <a:t>ProductionCompany</a:t>
            </a:r>
            <a:r>
              <a:rPr lang="en-US" altLang="sv-SE" sz="1800" b="0" dirty="0"/>
              <a:t>&gt;Tri-Star&lt;/</a:t>
            </a:r>
            <a:r>
              <a:rPr lang="en-US" altLang="sv-SE" sz="1800" b="0" dirty="0" err="1"/>
              <a:t>ProductionCompany</a:t>
            </a:r>
            <a:r>
              <a:rPr lang="en-US" altLang="sv-SE" sz="1800" b="0" dirty="0"/>
              <a:t>&gt;</a:t>
            </a:r>
          </a:p>
          <a:p>
            <a:pPr>
              <a:lnSpc>
                <a:spcPct val="90000"/>
              </a:lnSpc>
            </a:pPr>
            <a:r>
              <a:rPr lang="en-US" altLang="sv-SE" sz="1800" b="0" dirty="0"/>
              <a:t>	&lt;/Movie&gt;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	…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&lt;/Movies&gt;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8B7551FC-94A7-4995-ADD4-A77733A5D72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XML Path expressions (XPath)</a:t>
            </a:r>
          </a:p>
        </p:txBody>
      </p:sp>
      <p:sp>
        <p:nvSpPr>
          <p:cNvPr id="43011" name="Content Placeholder 2">
            <a:extLst>
              <a:ext uri="{FF2B5EF4-FFF2-40B4-BE49-F238E27FC236}">
                <a16:creationId xmlns:a16="http://schemas.microsoft.com/office/drawing/2014/main" id="{FB459EF1-5C09-42BF-9AB1-9D8F5C268488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785813"/>
            <a:ext cx="8958262" cy="5715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sequence of element names / node names</a:t>
            </a:r>
          </a:p>
          <a:p>
            <a:pPr lvl="1"/>
            <a:r>
              <a:rPr lang="en-US" altLang="sv-SE" noProof="0" dirty="0" err="1"/>
              <a:t>elementX</a:t>
            </a:r>
            <a:r>
              <a:rPr lang="en-US" altLang="sv-SE" noProof="0" dirty="0"/>
              <a:t>/</a:t>
            </a:r>
            <a:r>
              <a:rPr lang="en-US" altLang="sv-SE" noProof="0" dirty="0" err="1"/>
              <a:t>elementY</a:t>
            </a:r>
            <a:r>
              <a:rPr lang="en-US" altLang="sv-SE" noProof="0" dirty="0"/>
              <a:t>/</a:t>
            </a:r>
            <a:r>
              <a:rPr lang="en-US" altLang="sv-SE" noProof="0" dirty="0" err="1"/>
              <a:t>elementZ</a:t>
            </a:r>
            <a:endParaRPr lang="en-US" altLang="sv-SE" noProof="0" dirty="0"/>
          </a:p>
          <a:p>
            <a:r>
              <a:rPr lang="en-US" altLang="sv-SE" noProof="0" dirty="0" err="1"/>
              <a:t>attribut</a:t>
            </a:r>
            <a:r>
              <a:rPr lang="en-US" altLang="sv-SE" dirty="0"/>
              <a:t>es</a:t>
            </a:r>
            <a:endParaRPr lang="en-US" altLang="sv-SE" noProof="0" dirty="0"/>
          </a:p>
          <a:p>
            <a:pPr lvl="1"/>
            <a:r>
              <a:rPr lang="en-US" altLang="sv-SE" noProof="0" dirty="0"/>
              <a:t>@attributeA</a:t>
            </a:r>
          </a:p>
          <a:p>
            <a:r>
              <a:rPr lang="en-US" altLang="sv-SE" noProof="0" dirty="0"/>
              <a:t>Union | and Concatenation ,</a:t>
            </a:r>
          </a:p>
          <a:p>
            <a:pPr lvl="1"/>
            <a:r>
              <a:rPr lang="en-US" altLang="sv-SE" noProof="0" dirty="0"/>
              <a:t>Union | only with nodes</a:t>
            </a:r>
          </a:p>
          <a:p>
            <a:pPr lvl="1"/>
            <a:r>
              <a:rPr lang="en-US" altLang="sv-SE" noProof="0" dirty="0"/>
              <a:t>Concatenation , nodes and values</a:t>
            </a:r>
          </a:p>
          <a:p>
            <a:r>
              <a:rPr lang="en-US" altLang="sv-SE" noProof="0" dirty="0"/>
              <a:t>Intersection and difference (from XPath 2)</a:t>
            </a:r>
          </a:p>
          <a:p>
            <a:pPr lvl="1"/>
            <a:r>
              <a:rPr lang="en-US" altLang="sv-SE" noProof="0" dirty="0"/>
              <a:t>intersect, except</a:t>
            </a:r>
          </a:p>
          <a:p>
            <a:pPr lvl="1"/>
            <a:r>
              <a:rPr lang="en-US" altLang="sv-SE" noProof="0" dirty="0"/>
              <a:t>Only nodes</a:t>
            </a:r>
          </a:p>
          <a:p>
            <a:r>
              <a:rPr lang="en-US" altLang="sv-SE" noProof="0" dirty="0"/>
              <a:t>Axes </a:t>
            </a:r>
          </a:p>
          <a:p>
            <a:pPr lvl="1"/>
            <a:r>
              <a:rPr lang="en-US" altLang="sv-SE" noProof="0" dirty="0"/>
              <a:t>child, parent, ancestor, descendant, following, preceding, …</a:t>
            </a:r>
          </a:p>
          <a:p>
            <a:pPr lvl="1"/>
            <a:r>
              <a:rPr lang="en-US" altLang="sv-SE" noProof="0" dirty="0"/>
              <a:t>abbreviations: . and .. ("current node" and "parent node")</a:t>
            </a:r>
          </a:p>
          <a:p>
            <a:r>
              <a:rPr lang="en-US" altLang="sv-SE" noProof="0" dirty="0"/>
              <a:t>Predicates</a:t>
            </a:r>
          </a:p>
          <a:p>
            <a:pPr lvl="1"/>
            <a:r>
              <a:rPr lang="en-US" altLang="sv-SE" noProof="0" dirty="0"/>
              <a:t>[ </a:t>
            </a:r>
            <a:r>
              <a:rPr lang="en-US" altLang="sv-SE" dirty="0"/>
              <a:t>condition</a:t>
            </a:r>
            <a:r>
              <a:rPr lang="en-US" altLang="sv-SE" noProof="0" dirty="0"/>
              <a:t> ]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659E2900-E12E-4786-A2DB-1B45996B34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XPath - Examples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64052721-2805-4933-88C6-5CC1418EBE3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noProof="0" dirty="0"/>
              <a:t>All movies (Movie nodes):</a:t>
            </a:r>
          </a:p>
          <a:p>
            <a:pPr lvl="1" eaLnBrk="1" hangingPunct="1"/>
            <a:r>
              <a:rPr lang="en-US" altLang="sv-SE" noProof="0" dirty="0"/>
              <a:t>/</a:t>
            </a:r>
            <a:r>
              <a:rPr lang="en-US" altLang="sv-SE" dirty="0"/>
              <a:t>Movies</a:t>
            </a:r>
            <a:r>
              <a:rPr lang="en-US" altLang="sv-SE" noProof="0" dirty="0"/>
              <a:t>/Movie</a:t>
            </a:r>
          </a:p>
          <a:p>
            <a:pPr lvl="1" eaLnBrk="1" hangingPunct="1"/>
            <a:r>
              <a:rPr lang="en-US" altLang="sv-SE" noProof="0" dirty="0"/>
              <a:t>//</a:t>
            </a:r>
            <a:r>
              <a:rPr lang="en-US" altLang="sv-SE" dirty="0"/>
              <a:t>Movie</a:t>
            </a:r>
            <a:endParaRPr lang="en-US" altLang="sv-SE" noProof="0" dirty="0"/>
          </a:p>
          <a:p>
            <a:pPr eaLnBrk="1" hangingPunct="1"/>
            <a:r>
              <a:rPr lang="en-US" altLang="sv-SE" noProof="0" dirty="0"/>
              <a:t>All movies (Movie nodes) from year 2000</a:t>
            </a:r>
          </a:p>
          <a:p>
            <a:pPr lvl="1" eaLnBrk="1" hangingPunct="1"/>
            <a:r>
              <a:rPr lang="en-US" altLang="sv-SE" noProof="0" dirty="0"/>
              <a:t>//</a:t>
            </a:r>
            <a:r>
              <a:rPr lang="en-US" altLang="sv-SE" dirty="0"/>
              <a:t>Movie</a:t>
            </a:r>
            <a:r>
              <a:rPr lang="en-US" altLang="sv-SE" noProof="0" dirty="0"/>
              <a:t>[@Year=2000]</a:t>
            </a:r>
          </a:p>
          <a:p>
            <a:pPr eaLnBrk="1" hangingPunct="1"/>
            <a:r>
              <a:rPr lang="en-US" altLang="sv-SE" noProof="0" dirty="0"/>
              <a:t>Years </a:t>
            </a:r>
            <a:r>
              <a:rPr lang="en-US" altLang="sv-SE" dirty="0"/>
              <a:t>of movies by </a:t>
            </a:r>
            <a:r>
              <a:rPr lang="en-US" altLang="sv-SE" noProof="0" dirty="0"/>
              <a:t>Universal</a:t>
            </a:r>
          </a:p>
          <a:p>
            <a:pPr lvl="1" eaLnBrk="1" hangingPunct="1"/>
            <a:r>
              <a:rPr lang="en-US" altLang="sv-SE" noProof="0" dirty="0"/>
              <a:t>//</a:t>
            </a:r>
            <a:r>
              <a:rPr lang="en-US" altLang="sv-SE" dirty="0"/>
              <a:t>Movie</a:t>
            </a:r>
            <a:r>
              <a:rPr lang="en-US" altLang="sv-SE" noProof="0" dirty="0"/>
              <a:t>[</a:t>
            </a:r>
            <a:r>
              <a:rPr lang="en-US" altLang="sv-SE" noProof="0" dirty="0" err="1"/>
              <a:t>ProductionCompany</a:t>
            </a:r>
            <a:r>
              <a:rPr lang="en-US" altLang="sv-SE" noProof="0" dirty="0"/>
              <a:t>='Universal']/@Year</a:t>
            </a:r>
          </a:p>
          <a:p>
            <a:pPr eaLnBrk="1" hangingPunct="1"/>
            <a:r>
              <a:rPr lang="en-US" altLang="sv-SE" noProof="0" dirty="0"/>
              <a:t>Directors of movies from 2000 and 2003</a:t>
            </a:r>
          </a:p>
          <a:p>
            <a:pPr lvl="1" eaLnBrk="1" hangingPunct="1"/>
            <a:r>
              <a:rPr lang="en-US" altLang="sv-SE" noProof="0" dirty="0"/>
              <a:t>//</a:t>
            </a:r>
            <a:r>
              <a:rPr lang="en-US" altLang="sv-SE" dirty="0"/>
              <a:t>Movie</a:t>
            </a:r>
            <a:r>
              <a:rPr lang="en-US" altLang="sv-SE" noProof="0" dirty="0"/>
              <a:t>[@Year=2000]/Director | //Movie[@Year=2003]/Director</a:t>
            </a:r>
          </a:p>
          <a:p>
            <a:pPr eaLnBrk="1" hangingPunct="1"/>
            <a:r>
              <a:rPr lang="en-US" altLang="sv-SE" noProof="0" dirty="0"/>
              <a:t>Movie titles with Woody Allen (as actor)</a:t>
            </a:r>
          </a:p>
          <a:p>
            <a:pPr lvl="1" eaLnBrk="1" hangingPunct="1"/>
            <a:r>
              <a:rPr lang="en-US" altLang="sv-SE" noProof="0" dirty="0"/>
              <a:t>//Actor[@Name='Woody Allen']/../@Title</a:t>
            </a:r>
          </a:p>
          <a:p>
            <a:pPr eaLnBrk="1" hangingPunct="1"/>
            <a:r>
              <a:rPr lang="en-US" altLang="sv-SE" noProof="0" dirty="0"/>
              <a:t>Root (document node)</a:t>
            </a:r>
          </a:p>
          <a:p>
            <a:pPr lvl="1" eaLnBrk="1" hangingPunct="1"/>
            <a:r>
              <a:rPr lang="en-US" altLang="sv-SE" dirty="0"/>
              <a:t>/</a:t>
            </a:r>
            <a:endParaRPr lang="en-US" altLang="sv-SE" noProof="0" dirty="0"/>
          </a:p>
          <a:p>
            <a:pPr eaLnBrk="1" hangingPunct="1"/>
            <a:endParaRPr lang="en-US" altLang="sv-SE" noProof="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9A3CA2E3-AA0D-4CDE-B030-3AAA80FCA5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XPath Axes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93B06494-077D-4713-A630-6C87AD74558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noProof="0" dirty="0"/>
              <a:t>child</a:t>
            </a:r>
          </a:p>
          <a:p>
            <a:pPr lvl="1" eaLnBrk="1" hangingPunct="1"/>
            <a:r>
              <a:rPr lang="en-US" altLang="sv-SE" noProof="0" dirty="0"/>
              <a:t>//Movie/child::Director</a:t>
            </a:r>
          </a:p>
          <a:p>
            <a:pPr lvl="1" eaLnBrk="1" hangingPunct="1"/>
            <a:r>
              <a:rPr lang="en-US" altLang="sv-SE" dirty="0"/>
              <a:t>abbreviation</a:t>
            </a:r>
            <a:r>
              <a:rPr lang="en-US" altLang="sv-SE" noProof="0" dirty="0"/>
              <a:t>: //Movie/Director</a:t>
            </a:r>
          </a:p>
          <a:p>
            <a:pPr eaLnBrk="1" hangingPunct="1"/>
            <a:r>
              <a:rPr lang="en-US" altLang="sv-SE" noProof="0" dirty="0"/>
              <a:t>descendant</a:t>
            </a:r>
          </a:p>
          <a:p>
            <a:pPr lvl="1" eaLnBrk="1" hangingPunct="1"/>
            <a:r>
              <a:rPr lang="en-US" altLang="sv-SE" noProof="0" dirty="0"/>
              <a:t>child, or child's child, etc.</a:t>
            </a:r>
          </a:p>
          <a:p>
            <a:pPr lvl="1" eaLnBrk="1" hangingPunct="1"/>
            <a:r>
              <a:rPr lang="en-US" altLang="sv-SE" noProof="0" dirty="0"/>
              <a:t>/Movies/descendant::Director</a:t>
            </a:r>
          </a:p>
          <a:p>
            <a:pPr lvl="1" eaLnBrk="1" hangingPunct="1"/>
            <a:r>
              <a:rPr lang="en-US" altLang="sv-SE" dirty="0"/>
              <a:t>abbreviation</a:t>
            </a:r>
            <a:r>
              <a:rPr lang="en-US" altLang="sv-SE" noProof="0" dirty="0"/>
              <a:t>: /Movies//Director</a:t>
            </a:r>
          </a:p>
          <a:p>
            <a:pPr eaLnBrk="1" hangingPunct="1"/>
            <a:r>
              <a:rPr lang="en-US" altLang="sv-SE" noProof="0" dirty="0"/>
              <a:t>parent</a:t>
            </a:r>
          </a:p>
          <a:p>
            <a:pPr lvl="1" eaLnBrk="1" hangingPunct="1"/>
            <a:r>
              <a:rPr lang="en-US" altLang="sv-SE" noProof="0" dirty="0"/>
              <a:t>//</a:t>
            </a:r>
            <a:r>
              <a:rPr lang="en-US" altLang="sv-SE" noProof="0" dirty="0" err="1"/>
              <a:t>Direc</a:t>
            </a:r>
            <a:r>
              <a:rPr lang="en-US" altLang="sv-SE" dirty="0"/>
              <a:t>tor</a:t>
            </a:r>
            <a:r>
              <a:rPr lang="en-US" altLang="sv-SE" noProof="0" dirty="0"/>
              <a:t>/parent::</a:t>
            </a:r>
            <a:r>
              <a:rPr lang="en-US" altLang="sv-SE" dirty="0"/>
              <a:t>Movie</a:t>
            </a:r>
            <a:endParaRPr lang="en-US" altLang="sv-SE" noProof="0" dirty="0"/>
          </a:p>
          <a:p>
            <a:pPr lvl="1" eaLnBrk="1" hangingPunct="1"/>
            <a:r>
              <a:rPr lang="en-US" altLang="sv-SE" noProof="0" dirty="0"/>
              <a:t>abbreviation: //Director/.. (no guarantee the parent is a Movie node)</a:t>
            </a:r>
          </a:p>
          <a:p>
            <a:pPr lvl="1" eaLnBrk="1" hangingPunct="1"/>
            <a:r>
              <a:rPr lang="en-US" altLang="sv-SE" noProof="0" dirty="0"/>
              <a:t>//Director/parent::*</a:t>
            </a:r>
          </a:p>
          <a:p>
            <a:pPr eaLnBrk="1" hangingPunct="1"/>
            <a:r>
              <a:rPr lang="en-US" altLang="sv-SE" noProof="0" dirty="0"/>
              <a:t>ancestor</a:t>
            </a:r>
          </a:p>
          <a:p>
            <a:pPr lvl="1" eaLnBrk="1" hangingPunct="1"/>
            <a:r>
              <a:rPr lang="en-US" altLang="sv-SE" noProof="0" dirty="0"/>
              <a:t>parent, or parent's parent, </a:t>
            </a:r>
            <a:r>
              <a:rPr lang="en-US" altLang="sv-SE" noProof="0" dirty="0" err="1"/>
              <a:t>etc</a:t>
            </a:r>
            <a:endParaRPr lang="en-US" altLang="sv-SE" noProof="0" dirty="0"/>
          </a:p>
          <a:p>
            <a:pPr lvl="1" eaLnBrk="1" hangingPunct="1"/>
            <a:r>
              <a:rPr lang="en-US" altLang="sv-SE" noProof="0" dirty="0"/>
              <a:t>//Director/ancestor::</a:t>
            </a:r>
            <a:r>
              <a:rPr lang="en-US" altLang="sv-SE" dirty="0"/>
              <a:t>Movies</a:t>
            </a:r>
            <a:endParaRPr lang="en-US" altLang="sv-SE" noProof="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91AAB8B1-6C40-44AD-A718-8B7E76C01A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XPath Axes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499A718E-1D9A-4441-BB9A-7E3F7A95165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noProof="0" dirty="0"/>
              <a:t>attribute</a:t>
            </a:r>
          </a:p>
          <a:p>
            <a:pPr lvl="1" eaLnBrk="1" hangingPunct="1"/>
            <a:r>
              <a:rPr lang="en-US" altLang="sv-SE" noProof="0" dirty="0"/>
              <a:t>//Movie/attribute::Title</a:t>
            </a:r>
          </a:p>
          <a:p>
            <a:pPr lvl="1" eaLnBrk="1" hangingPunct="1"/>
            <a:r>
              <a:rPr lang="en-US" altLang="sv-SE" noProof="0" dirty="0"/>
              <a:t>abbreviation: //Movie/@Title</a:t>
            </a:r>
          </a:p>
          <a:p>
            <a:pPr eaLnBrk="1" hangingPunct="1"/>
            <a:r>
              <a:rPr lang="en-US" altLang="sv-SE" noProof="0" dirty="0"/>
              <a:t>self</a:t>
            </a:r>
          </a:p>
          <a:p>
            <a:pPr lvl="1" eaLnBrk="1" hangingPunct="1"/>
            <a:r>
              <a:rPr lang="en-US" altLang="sv-SE" noProof="0" dirty="0"/>
              <a:t>//Movie/self::Movie</a:t>
            </a:r>
          </a:p>
          <a:p>
            <a:pPr lvl="1" eaLnBrk="1" hangingPunct="1"/>
            <a:r>
              <a:rPr lang="en-US" altLang="sv-SE" noProof="0" dirty="0"/>
              <a:t>abbreviation: //</a:t>
            </a:r>
            <a:r>
              <a:rPr lang="en-US" altLang="sv-SE" dirty="0"/>
              <a:t>Movie</a:t>
            </a:r>
            <a:r>
              <a:rPr lang="en-US" altLang="sv-SE" noProof="0" dirty="0"/>
              <a:t>/.</a:t>
            </a:r>
          </a:p>
          <a:p>
            <a:pPr eaLnBrk="1" hangingPunct="1"/>
            <a:r>
              <a:rPr lang="en-US" altLang="sv-SE" noProof="0" dirty="0"/>
              <a:t>descendant-or-self</a:t>
            </a:r>
          </a:p>
          <a:p>
            <a:pPr lvl="1" eaLnBrk="1" hangingPunct="1"/>
            <a:r>
              <a:rPr lang="en-US" altLang="sv-SE" noProof="0" dirty="0"/>
              <a:t>//Movie/descendant-or-self::</a:t>
            </a:r>
            <a:r>
              <a:rPr lang="en-US" altLang="sv-SE" dirty="0"/>
              <a:t>Director</a:t>
            </a:r>
            <a:endParaRPr lang="en-US" altLang="sv-SE" noProof="0" dirty="0"/>
          </a:p>
          <a:p>
            <a:pPr lvl="1" eaLnBrk="1" hangingPunct="1"/>
            <a:r>
              <a:rPr lang="en-US" altLang="sv-SE" noProof="0" dirty="0"/>
              <a:t>//Movie/descendant-or-self::</a:t>
            </a:r>
            <a:r>
              <a:rPr lang="en-US" altLang="sv-SE" dirty="0"/>
              <a:t>Movie</a:t>
            </a:r>
            <a:endParaRPr lang="en-US" altLang="sv-SE" noProof="0" dirty="0"/>
          </a:p>
          <a:p>
            <a:pPr lvl="1" eaLnBrk="1" hangingPunct="1"/>
            <a:r>
              <a:rPr lang="en-US" altLang="sv-SE" dirty="0"/>
              <a:t>abbreviation: //Movie//Movie</a:t>
            </a:r>
            <a:endParaRPr lang="en-US" altLang="sv-SE" noProof="0" dirty="0"/>
          </a:p>
          <a:p>
            <a:pPr eaLnBrk="1" hangingPunct="1"/>
            <a:r>
              <a:rPr lang="en-US" altLang="sv-SE" noProof="0" dirty="0"/>
              <a:t>ancestor-or-self</a:t>
            </a:r>
          </a:p>
          <a:p>
            <a:pPr lvl="1" eaLnBrk="1" hangingPunct="1"/>
            <a:r>
              <a:rPr lang="en-US" altLang="sv-SE" noProof="0" dirty="0"/>
              <a:t>//Director/ancestor-or-self::</a:t>
            </a:r>
            <a:r>
              <a:rPr lang="en-US" altLang="sv-SE" dirty="0"/>
              <a:t>Director</a:t>
            </a:r>
            <a:endParaRPr lang="en-US" altLang="sv-SE" noProof="0" dirty="0"/>
          </a:p>
          <a:p>
            <a:pPr lvl="1" eaLnBrk="1" hangingPunct="1"/>
            <a:r>
              <a:rPr lang="en-US" altLang="sv-SE" noProof="0" dirty="0"/>
              <a:t>//Director/ancestor-or-self::</a:t>
            </a:r>
            <a:r>
              <a:rPr lang="en-US" altLang="sv-SE" dirty="0"/>
              <a:t>Movie</a:t>
            </a:r>
            <a:endParaRPr lang="en-US" altLang="sv-SE" noProof="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D51194DE-D7A0-4E6F-AD11-7E2D13A182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XPath Axes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B3DD92A1-FB93-4B1A-AD83-7790A46C6B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noProof="0" dirty="0"/>
              <a:t>following-sibling</a:t>
            </a:r>
          </a:p>
          <a:p>
            <a:pPr lvl="1" eaLnBrk="1" hangingPunct="1"/>
            <a:r>
              <a:rPr lang="en-US" altLang="sv-SE" noProof="0" dirty="0"/>
              <a:t>//Movie/Actor/following-sibling::Actor</a:t>
            </a:r>
          </a:p>
          <a:p>
            <a:pPr eaLnBrk="1" hangingPunct="1"/>
            <a:r>
              <a:rPr lang="en-US" altLang="sv-SE" noProof="0" dirty="0"/>
              <a:t>preceding-sibling</a:t>
            </a:r>
          </a:p>
          <a:p>
            <a:pPr lvl="1" eaLnBrk="1" hangingPunct="1"/>
            <a:r>
              <a:rPr lang="en-US" altLang="sv-SE" noProof="0" dirty="0"/>
              <a:t>//Movie/Actor/preceding-sibling::</a:t>
            </a:r>
            <a:r>
              <a:rPr lang="en-US" altLang="sv-SE" dirty="0"/>
              <a:t>Actor</a:t>
            </a:r>
            <a:endParaRPr lang="en-US" altLang="sv-SE" noProof="0" dirty="0"/>
          </a:p>
          <a:p>
            <a:pPr eaLnBrk="1" hangingPunct="1"/>
            <a:r>
              <a:rPr lang="en-US" altLang="sv-SE" noProof="0" dirty="0"/>
              <a:t>following</a:t>
            </a:r>
          </a:p>
          <a:p>
            <a:pPr lvl="1" eaLnBrk="1" hangingPunct="1"/>
            <a:r>
              <a:rPr lang="en-US" altLang="sv-SE" noProof="0" dirty="0"/>
              <a:t>nodes that follow, but are not descendants or attributes or namespaces</a:t>
            </a:r>
          </a:p>
          <a:p>
            <a:pPr lvl="1" eaLnBrk="1" hangingPunct="1"/>
            <a:r>
              <a:rPr lang="en-US" altLang="sv-SE" noProof="0" dirty="0"/>
              <a:t>//Movie/following::</a:t>
            </a:r>
            <a:r>
              <a:rPr lang="en-US" altLang="sv-SE" dirty="0"/>
              <a:t>Actor</a:t>
            </a:r>
            <a:endParaRPr lang="en-US" altLang="sv-SE" noProof="0" dirty="0"/>
          </a:p>
          <a:p>
            <a:pPr eaLnBrk="1" hangingPunct="1"/>
            <a:r>
              <a:rPr lang="en-US" altLang="sv-SE" noProof="0" dirty="0"/>
              <a:t>preceding</a:t>
            </a:r>
          </a:p>
          <a:p>
            <a:pPr lvl="1" eaLnBrk="1" hangingPunct="1"/>
            <a:r>
              <a:rPr lang="en-US" altLang="sv-SE" noProof="0" dirty="0"/>
              <a:t>nodes that come before, but are </a:t>
            </a:r>
            <a:r>
              <a:rPr lang="en-US" altLang="sv-SE" dirty="0"/>
              <a:t>not </a:t>
            </a:r>
            <a:r>
              <a:rPr lang="en-US" altLang="sv-SE" noProof="0" dirty="0"/>
              <a:t>ancestors or attributes or namespaces</a:t>
            </a:r>
          </a:p>
          <a:p>
            <a:pPr lvl="1" eaLnBrk="1" hangingPunct="1"/>
            <a:r>
              <a:rPr lang="en-US" altLang="sv-SE" noProof="0" dirty="0"/>
              <a:t>//</a:t>
            </a:r>
            <a:r>
              <a:rPr lang="en-US" altLang="sv-SE" dirty="0"/>
              <a:t>Actor</a:t>
            </a:r>
            <a:r>
              <a:rPr lang="en-US" altLang="sv-SE" noProof="0" dirty="0"/>
              <a:t>/preceding::Movie</a:t>
            </a:r>
          </a:p>
          <a:p>
            <a:pPr eaLnBrk="1" hangingPunct="1"/>
            <a:r>
              <a:rPr lang="en-US" altLang="sv-SE" noProof="0" dirty="0"/>
              <a:t>namespace (deprecated in XPath 2.0)</a:t>
            </a:r>
          </a:p>
          <a:p>
            <a:pPr lvl="1" eaLnBrk="1" hangingPunct="1"/>
            <a:r>
              <a:rPr lang="en-US" altLang="sv-SE" noProof="0" dirty="0"/>
              <a:t>/Movies/namespace::*</a:t>
            </a:r>
          </a:p>
          <a:p>
            <a:pPr lvl="1" eaLnBrk="1" hangingPunct="1"/>
            <a:r>
              <a:rPr lang="en-US" altLang="sv-SE" noProof="0" dirty="0"/>
              <a:t>replaced by functions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2C3D87F6-AA37-4D27-ACFE-48390237E4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XQuery/XPath functions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2C81D35D-A3DE-47C1-993E-86D5D05F46C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noProof="0" dirty="0"/>
              <a:t>Sequence functions:</a:t>
            </a:r>
          </a:p>
          <a:p>
            <a:pPr lvl="1" eaLnBrk="1" hangingPunct="1"/>
            <a:r>
              <a:rPr lang="en-US" altLang="sv-SE" noProof="0" dirty="0"/>
              <a:t>distinct-values(s)</a:t>
            </a:r>
          </a:p>
          <a:p>
            <a:pPr lvl="2" eaLnBrk="1" hangingPunct="1"/>
            <a:r>
              <a:rPr lang="en-US" altLang="sv-SE" noProof="0" dirty="0"/>
              <a:t>based on string-value()</a:t>
            </a:r>
          </a:p>
          <a:p>
            <a:pPr lvl="1" eaLnBrk="1" hangingPunct="1"/>
            <a:r>
              <a:rPr lang="en-US" altLang="sv-SE" noProof="0" dirty="0"/>
              <a:t>count(s), min(s), max(s), sum(s), avg(s)</a:t>
            </a:r>
          </a:p>
          <a:p>
            <a:pPr lvl="1" eaLnBrk="1" hangingPunct="1"/>
            <a:r>
              <a:rPr lang="en-US" altLang="sv-SE" noProof="0" dirty="0"/>
              <a:t>empty(s), exists(s)</a:t>
            </a:r>
          </a:p>
          <a:p>
            <a:pPr lvl="1" eaLnBrk="1" hangingPunct="1"/>
            <a:r>
              <a:rPr lang="en-US" altLang="sv-SE" noProof="0" dirty="0"/>
              <a:t>reverse(s)</a:t>
            </a:r>
          </a:p>
          <a:p>
            <a:pPr eaLnBrk="1" hangingPunct="1"/>
            <a:endParaRPr lang="en-US" altLang="sv-SE" noProof="0" dirty="0"/>
          </a:p>
          <a:p>
            <a:pPr eaLnBrk="1" hangingPunct="1"/>
            <a:r>
              <a:rPr lang="en-US" altLang="sv-SE" noProof="0" dirty="0"/>
              <a:t>Node functions:</a:t>
            </a:r>
          </a:p>
          <a:p>
            <a:pPr lvl="1" eaLnBrk="1" hangingPunct="1"/>
            <a:r>
              <a:rPr lang="en-US" altLang="sv-SE" noProof="0" dirty="0"/>
              <a:t>name(n), local-name(n), node-name(n)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08B5F513-94CF-4823-9719-600FFBBDDE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XQuery/XPath functions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1D9D096E-A4F0-4576-8057-C66DD721BE2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noProof="0" dirty="0"/>
              <a:t>String functions:</a:t>
            </a:r>
          </a:p>
          <a:p>
            <a:pPr lvl="1" eaLnBrk="1" hangingPunct="1"/>
            <a:r>
              <a:rPr lang="en-US" altLang="sv-SE" noProof="0" dirty="0"/>
              <a:t>matches(s, </a:t>
            </a:r>
            <a:r>
              <a:rPr lang="en-US" altLang="sv-SE" noProof="0" dirty="0" err="1"/>
              <a:t>regexp</a:t>
            </a:r>
            <a:r>
              <a:rPr lang="en-US" altLang="sv-SE" noProof="0" dirty="0"/>
              <a:t>)</a:t>
            </a:r>
          </a:p>
          <a:p>
            <a:pPr lvl="1" eaLnBrk="1" hangingPunct="1"/>
            <a:r>
              <a:rPr lang="en-US" altLang="sv-SE" noProof="0" dirty="0" err="1"/>
              <a:t>concat</a:t>
            </a:r>
            <a:r>
              <a:rPr lang="en-US" altLang="sv-SE" noProof="0" dirty="0"/>
              <a:t>(s1,s2)</a:t>
            </a:r>
          </a:p>
          <a:p>
            <a:pPr lvl="2" eaLnBrk="1" hangingPunct="1"/>
            <a:r>
              <a:rPr lang="en-US" altLang="sv-SE" noProof="0" dirty="0"/>
              <a:t>operator || from XPath 3 </a:t>
            </a:r>
            <a:r>
              <a:rPr lang="en-US" altLang="sv-SE" dirty="0"/>
              <a:t>and</a:t>
            </a:r>
            <a:r>
              <a:rPr lang="en-US" altLang="sv-SE" noProof="0" dirty="0"/>
              <a:t> XQuery 3</a:t>
            </a:r>
          </a:p>
          <a:p>
            <a:pPr lvl="2" eaLnBrk="1" hangingPunct="1"/>
            <a:r>
              <a:rPr lang="en-US" altLang="sv-SE" noProof="0" dirty="0"/>
              <a:t>s1 || s2</a:t>
            </a:r>
          </a:p>
          <a:p>
            <a:pPr lvl="1" eaLnBrk="1" hangingPunct="1"/>
            <a:r>
              <a:rPr lang="en-US" altLang="sv-SE" noProof="0" dirty="0"/>
              <a:t>starts-with(s1,s2), ends-with(s1,s2), contains(s1,s2) </a:t>
            </a:r>
          </a:p>
          <a:p>
            <a:pPr lvl="1" eaLnBrk="1" hangingPunct="1"/>
            <a:r>
              <a:rPr lang="en-US" altLang="sv-SE" noProof="0" dirty="0"/>
              <a:t>substring(s, start), substring(s, start, length)</a:t>
            </a:r>
          </a:p>
          <a:p>
            <a:pPr lvl="1" eaLnBrk="1" hangingPunct="1"/>
            <a:r>
              <a:rPr lang="en-US" altLang="sv-SE" noProof="0" dirty="0"/>
              <a:t>lower-case(s), upper-case(s)</a:t>
            </a:r>
          </a:p>
          <a:p>
            <a:pPr lvl="1" eaLnBrk="1" hangingPunct="1"/>
            <a:r>
              <a:rPr lang="en-US" altLang="sv-SE" noProof="0" dirty="0"/>
              <a:t>replace(s, pattern, replacement)</a:t>
            </a:r>
          </a:p>
          <a:p>
            <a:pPr lvl="1" eaLnBrk="1" hangingPunct="1"/>
            <a:r>
              <a:rPr lang="en-US" altLang="sv-SE" noProof="0" dirty="0"/>
              <a:t>tokenize(s, pattern)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95CFB47D-B10B-46A8-8C66-A548E341D1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XQuery/XPath functions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3B3681BB-6F57-4D7B-A287-4F0088BE6B3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2100" noProof="0" dirty="0"/>
              <a:t>Other functions:</a:t>
            </a:r>
          </a:p>
          <a:p>
            <a:pPr lvl="1" eaLnBrk="1" hangingPunct="1"/>
            <a:r>
              <a:rPr lang="en-US" altLang="sv-SE" sz="1700" noProof="0" dirty="0"/>
              <a:t>doc(URI)</a:t>
            </a:r>
          </a:p>
          <a:p>
            <a:pPr lvl="1" eaLnBrk="1" hangingPunct="1"/>
            <a:r>
              <a:rPr lang="en-US" altLang="sv-SE" sz="1700" noProof="0" dirty="0"/>
              <a:t>put(n, URI)</a:t>
            </a:r>
          </a:p>
          <a:p>
            <a:pPr lvl="1" eaLnBrk="1" hangingPunct="1"/>
            <a:r>
              <a:rPr lang="en-US" altLang="sv-SE" sz="1700" noProof="0" dirty="0"/>
              <a:t>not(e)</a:t>
            </a:r>
          </a:p>
          <a:p>
            <a:pPr lvl="1" eaLnBrk="1" hangingPunct="1"/>
            <a:r>
              <a:rPr lang="en-US" altLang="sv-SE" sz="1700" noProof="0" dirty="0"/>
              <a:t>Many date and time functions</a:t>
            </a:r>
          </a:p>
          <a:p>
            <a:pPr lvl="1" eaLnBrk="1" hangingPunct="1"/>
            <a:r>
              <a:rPr lang="en-US" altLang="sv-SE" sz="1700" noProof="0" dirty="0"/>
              <a:t>Many numerical functions</a:t>
            </a:r>
          </a:p>
          <a:p>
            <a:pPr lvl="1" eaLnBrk="1" hangingPunct="1"/>
            <a:r>
              <a:rPr lang="en-US" altLang="sv-SE" sz="1700" noProof="0" dirty="0"/>
              <a:t>data(ns) - sequence of nodes to sequence of atomic values</a:t>
            </a:r>
          </a:p>
          <a:p>
            <a:pPr lvl="1" eaLnBrk="1" hangingPunct="1"/>
            <a:r>
              <a:rPr lang="en-US" altLang="sv-SE" sz="1700" noProof="0" dirty="0"/>
              <a:t>number(n) - the value of the node as a number or </a:t>
            </a:r>
            <a:r>
              <a:rPr lang="en-US" altLang="sv-SE" sz="1700" noProof="0" dirty="0" err="1"/>
              <a:t>NaN</a:t>
            </a:r>
            <a:endParaRPr lang="en-US" altLang="sv-SE" sz="1700" noProof="0" dirty="0"/>
          </a:p>
          <a:p>
            <a:pPr lvl="1" eaLnBrk="1" hangingPunct="1"/>
            <a:r>
              <a:rPr lang="en-US" altLang="sv-SE" sz="1700" noProof="0" dirty="0"/>
              <a:t>string(n) - </a:t>
            </a:r>
            <a:r>
              <a:rPr lang="en-US" altLang="sv-SE" sz="1700" dirty="0"/>
              <a:t>the value of the </a:t>
            </a:r>
            <a:r>
              <a:rPr lang="en-US" altLang="sv-SE" sz="1700" noProof="0" dirty="0"/>
              <a:t>node as a string</a:t>
            </a:r>
          </a:p>
          <a:p>
            <a:pPr lvl="1" eaLnBrk="1" hangingPunct="1"/>
            <a:r>
              <a:rPr lang="en-US" altLang="sv-SE" sz="1700" noProof="0" dirty="0"/>
              <a:t>current-time(), current-date(), current-</a:t>
            </a:r>
            <a:r>
              <a:rPr lang="en-US" altLang="sv-SE" sz="1700" noProof="0" dirty="0" err="1"/>
              <a:t>dateTime</a:t>
            </a:r>
            <a:r>
              <a:rPr lang="en-US" altLang="sv-SE" sz="1700" noProof="0" dirty="0"/>
              <a:t>()</a:t>
            </a:r>
          </a:p>
          <a:p>
            <a:pPr lvl="1" eaLnBrk="1" hangingPunct="1"/>
            <a:r>
              <a:rPr lang="en-US" altLang="sv-SE" sz="1700" noProof="0" dirty="0"/>
              <a:t>position() </a:t>
            </a:r>
            <a:r>
              <a:rPr lang="en-US" altLang="sv-SE" sz="1700" dirty="0"/>
              <a:t>-</a:t>
            </a:r>
            <a:r>
              <a:rPr lang="en-US" altLang="sv-SE" sz="1700" noProof="0" dirty="0"/>
              <a:t> the node's position in the current sequence</a:t>
            </a:r>
          </a:p>
          <a:p>
            <a:pPr lvl="1" eaLnBrk="1" hangingPunct="1"/>
            <a:r>
              <a:rPr lang="en-US" altLang="sv-SE" sz="1700" noProof="0" dirty="0"/>
              <a:t>last() – returns the position of the last node in the current sequence (the size of the current sequence)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>
            <a:extLst>
              <a:ext uri="{FF2B5EF4-FFF2-40B4-BE49-F238E27FC236}">
                <a16:creationId xmlns:a16="http://schemas.microsoft.com/office/drawing/2014/main" id="{AC4D138A-40BF-4D3A-8FAC-DFF1C9C8986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functions</a:t>
            </a:r>
          </a:p>
        </p:txBody>
      </p:sp>
      <p:sp>
        <p:nvSpPr>
          <p:cNvPr id="59395" name="Content Placeholder 2">
            <a:extLst>
              <a:ext uri="{FF2B5EF4-FFF2-40B4-BE49-F238E27FC236}">
                <a16:creationId xmlns:a16="http://schemas.microsoft.com/office/drawing/2014/main" id="{5990F9D3-FC93-41C8-816B-07C4EA6CE94A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Wildcards (kind tests)</a:t>
            </a:r>
          </a:p>
          <a:p>
            <a:pPr lvl="1"/>
            <a:r>
              <a:rPr lang="en-US" altLang="sv-SE" noProof="0" dirty="0"/>
              <a:t>node() (all nodes other than attributes and namespaces)</a:t>
            </a:r>
          </a:p>
          <a:p>
            <a:pPr lvl="1"/>
            <a:r>
              <a:rPr lang="en-US" altLang="sv-SE" noProof="0" dirty="0"/>
              <a:t>text()</a:t>
            </a:r>
          </a:p>
          <a:p>
            <a:pPr lvl="1"/>
            <a:r>
              <a:rPr lang="en-US" altLang="sv-SE" noProof="0" dirty="0"/>
              <a:t>comment()</a:t>
            </a:r>
          </a:p>
          <a:p>
            <a:pPr lvl="1"/>
            <a:r>
              <a:rPr lang="en-US" altLang="sv-SE" noProof="0" dirty="0"/>
              <a:t>processing-instruction()</a:t>
            </a:r>
          </a:p>
          <a:p>
            <a:pPr lvl="1"/>
            <a:r>
              <a:rPr lang="en-US" altLang="sv-SE" noProof="0" dirty="0"/>
              <a:t>element(), *</a:t>
            </a:r>
          </a:p>
          <a:p>
            <a:pPr lvl="1"/>
            <a:r>
              <a:rPr lang="en-US" altLang="sv-SE" noProof="0" dirty="0"/>
              <a:t>attribute(), @*</a:t>
            </a:r>
          </a:p>
          <a:p>
            <a:pPr lvl="1"/>
            <a:r>
              <a:rPr lang="en-US" altLang="sv-SE" dirty="0"/>
              <a:t>document-node()</a:t>
            </a:r>
            <a:endParaRPr lang="en-US" altLang="sv-SE" noProof="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B8077F99-3ECA-45EB-9E02-65F050DA38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XQuery/XPath operators</a:t>
            </a: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0882E984-18AF-4847-96ED-A540B3DF6D5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altLang="sv-SE" noProof="0" dirty="0"/>
              <a:t>+, -, *, div, mod</a:t>
            </a:r>
          </a:p>
          <a:p>
            <a:pPr eaLnBrk="1" hangingPunct="1">
              <a:defRPr/>
            </a:pPr>
            <a:r>
              <a:rPr lang="en-US" altLang="sv-SE" noProof="0" dirty="0"/>
              <a:t>=, !=, &gt;, &lt;, &lt;=, &gt;= (general comparisons)</a:t>
            </a:r>
          </a:p>
          <a:p>
            <a:pPr eaLnBrk="1" hangingPunct="1">
              <a:defRPr/>
            </a:pPr>
            <a:r>
              <a:rPr lang="en-US" altLang="sv-SE" noProof="0" dirty="0"/>
              <a:t>eq, ne, </a:t>
            </a:r>
            <a:r>
              <a:rPr lang="en-US" altLang="sv-SE" noProof="0" dirty="0" err="1"/>
              <a:t>lt</a:t>
            </a:r>
            <a:r>
              <a:rPr lang="en-US" altLang="sv-SE" noProof="0" dirty="0"/>
              <a:t>, le, </a:t>
            </a:r>
            <a:r>
              <a:rPr lang="en-US" altLang="sv-SE" noProof="0" dirty="0" err="1"/>
              <a:t>gt</a:t>
            </a:r>
            <a:r>
              <a:rPr lang="en-US" altLang="sv-SE" noProof="0" dirty="0"/>
              <a:t>, </a:t>
            </a:r>
            <a:r>
              <a:rPr lang="en-US" altLang="sv-SE" noProof="0" dirty="0" err="1"/>
              <a:t>ge</a:t>
            </a:r>
            <a:r>
              <a:rPr lang="en-US" altLang="sv-SE" noProof="0" dirty="0"/>
              <a:t> (value comparisons)</a:t>
            </a:r>
          </a:p>
          <a:p>
            <a:pPr eaLnBrk="1" hangingPunct="1">
              <a:defRPr/>
            </a:pPr>
            <a:r>
              <a:rPr lang="en-US" altLang="sv-SE" noProof="0" dirty="0"/>
              <a:t>or, and</a:t>
            </a:r>
          </a:p>
          <a:p>
            <a:pPr eaLnBrk="1" hangingPunct="1">
              <a:defRPr/>
            </a:pPr>
            <a:r>
              <a:rPr lang="en-US" altLang="sv-SE" noProof="0" dirty="0"/>
              <a:t>is, &gt;&gt;, &lt;&lt; (node comparisons)</a:t>
            </a:r>
          </a:p>
          <a:p>
            <a:pPr eaLnBrk="1" hangingPunct="1">
              <a:defRPr/>
            </a:pPr>
            <a:endParaRPr lang="en-US" altLang="sv-SE" noProof="0" dirty="0"/>
          </a:p>
          <a:p>
            <a:pPr eaLnBrk="1" hangingPunct="1">
              <a:defRPr/>
            </a:pPr>
            <a:r>
              <a:rPr lang="en-US" altLang="sv-SE" noProof="0" dirty="0"/>
              <a:t>to (create sequence)</a:t>
            </a:r>
          </a:p>
          <a:p>
            <a:pPr marL="668338" lvl="1" indent="-228600" eaLnBrk="1" hangingPunct="1">
              <a:defRPr/>
            </a:pPr>
            <a:r>
              <a:rPr lang="en-US" altLang="sv-SE" noProof="0" dirty="0"/>
              <a:t>1 to 5 = (1,2,3,4,5)</a:t>
            </a:r>
          </a:p>
          <a:p>
            <a:pPr marL="252413" indent="-228600" eaLnBrk="1" hangingPunct="1">
              <a:defRPr/>
            </a:pPr>
            <a:endParaRPr lang="en-US" altLang="sv-SE" noProof="0" dirty="0"/>
          </a:p>
          <a:p>
            <a:pPr eaLnBrk="1" hangingPunct="1">
              <a:defRPr/>
            </a:pPr>
            <a:r>
              <a:rPr lang="en-US" altLang="sv-SE" noProof="0" dirty="0"/>
              <a:t>union, intersect, except</a:t>
            </a:r>
          </a:p>
          <a:p>
            <a:pPr lvl="1" eaLnBrk="1" hangingPunct="1">
              <a:defRPr/>
            </a:pPr>
            <a:r>
              <a:rPr lang="en-US" altLang="sv-SE" noProof="0" dirty="0"/>
              <a:t>require node sequences</a:t>
            </a:r>
          </a:p>
          <a:p>
            <a:pPr lvl="1" eaLnBrk="1" hangingPunct="1">
              <a:defRPr/>
            </a:pPr>
            <a:r>
              <a:rPr lang="en-US" altLang="sv-SE" noProof="0" dirty="0"/>
              <a:t>use the node identities</a:t>
            </a:r>
          </a:p>
          <a:p>
            <a:pPr marL="252413" indent="-228600" eaLnBrk="1" hangingPunct="1">
              <a:defRPr/>
            </a:pPr>
            <a:endParaRPr lang="en-US" altLang="sv-SE" noProof="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E0B23AD7-2E2B-4EE1-9818-0F117DDD84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XQuery/XPath operators</a:t>
            </a: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5E7AEB1A-B361-47D3-8BD1-2CE970CBB63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altLang="sv-SE" noProof="0" dirty="0"/>
              <a:t>/ (Path operator)</a:t>
            </a:r>
          </a:p>
          <a:p>
            <a:pPr lvl="1" eaLnBrk="1" hangingPunct="1">
              <a:defRPr/>
            </a:pPr>
            <a:r>
              <a:rPr lang="en-US" altLang="sv-SE" noProof="0" dirty="0"/>
              <a:t>removes </a:t>
            </a:r>
            <a:r>
              <a:rPr lang="en-US" altLang="sv-SE" dirty="0"/>
              <a:t>duplicates of nodes</a:t>
            </a:r>
            <a:endParaRPr lang="en-US" altLang="sv-SE" noProof="0" dirty="0"/>
          </a:p>
          <a:p>
            <a:pPr lvl="1" eaLnBrk="1" hangingPunct="1">
              <a:defRPr/>
            </a:pPr>
            <a:r>
              <a:rPr lang="en-US" altLang="sv-SE" noProof="0" dirty="0"/>
              <a:t>uses the node identities</a:t>
            </a:r>
          </a:p>
          <a:p>
            <a:pPr lvl="1" eaLnBrk="1" hangingPunct="1">
              <a:defRPr/>
            </a:pPr>
            <a:endParaRPr lang="en-US" altLang="sv-SE" noProof="0" dirty="0"/>
          </a:p>
          <a:p>
            <a:pPr eaLnBrk="1" hangingPunct="1">
              <a:defRPr/>
            </a:pPr>
            <a:r>
              <a:rPr lang="en-US" altLang="sv-SE" noProof="0" dirty="0"/>
              <a:t> , (Comma operator) and () (sequence construction)</a:t>
            </a:r>
          </a:p>
          <a:p>
            <a:pPr lvl="1" eaLnBrk="1" hangingPunct="1">
              <a:defRPr/>
            </a:pPr>
            <a:r>
              <a:rPr lang="en-US" altLang="sv-SE" noProof="0" dirty="0"/>
              <a:t>(1,2,3,4)</a:t>
            </a:r>
          </a:p>
          <a:p>
            <a:pPr lvl="1" eaLnBrk="1" hangingPunct="1">
              <a:defRPr/>
            </a:pPr>
            <a:r>
              <a:rPr lang="en-US" altLang="sv-SE" noProof="0" dirty="0"/>
              <a:t>((1,2), 3, (4,5)) becomes (1,2,3,4,5)</a:t>
            </a:r>
          </a:p>
          <a:p>
            <a:pPr lvl="1" eaLnBrk="1" hangingPunct="1">
              <a:defRPr/>
            </a:pPr>
            <a:r>
              <a:rPr lang="en-US" altLang="sv-SE" noProof="0" dirty="0"/>
              <a:t>() empty sequence</a:t>
            </a:r>
          </a:p>
          <a:p>
            <a:pPr lvl="1" eaLnBrk="1" hangingPunct="1">
              <a:defRPr/>
            </a:pPr>
            <a:r>
              <a:rPr lang="en-US" altLang="sv-SE" noProof="0" dirty="0"/>
              <a:t>(//Actor, //Director)</a:t>
            </a:r>
          </a:p>
          <a:p>
            <a:pPr marL="252413" indent="-228600" eaLnBrk="1" hangingPunct="1">
              <a:defRPr/>
            </a:pPr>
            <a:endParaRPr lang="en-US" altLang="sv-SE" noProof="0" dirty="0"/>
          </a:p>
          <a:p>
            <a:pPr marL="252413" indent="-228600" eaLnBrk="1" hangingPunct="1">
              <a:defRPr/>
            </a:pPr>
            <a:endParaRPr lang="en-US" altLang="sv-SE" noProof="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>
            <a:extLst>
              <a:ext uri="{FF2B5EF4-FFF2-40B4-BE49-F238E27FC236}">
                <a16:creationId xmlns:a16="http://schemas.microsoft.com/office/drawing/2014/main" id="{4C940F2F-B30F-41BE-9BFE-DBB0358D66E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XPath </a:t>
            </a:r>
            <a:r>
              <a:rPr lang="en-US" altLang="sv-SE" dirty="0"/>
              <a:t>p</a:t>
            </a:r>
            <a:r>
              <a:rPr lang="en-US" altLang="sv-SE" noProof="0" dirty="0" err="1"/>
              <a:t>redicates</a:t>
            </a:r>
            <a:endParaRPr lang="en-US" altLang="sv-SE" noProof="0" dirty="0"/>
          </a:p>
        </p:txBody>
      </p:sp>
      <p:sp>
        <p:nvSpPr>
          <p:cNvPr id="65539" name="Content Placeholder 2">
            <a:extLst>
              <a:ext uri="{FF2B5EF4-FFF2-40B4-BE49-F238E27FC236}">
                <a16:creationId xmlns:a16="http://schemas.microsoft.com/office/drawing/2014/main" id="{ACDC052F-32DC-41E6-85FB-BCF2C1E9387E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Conditions that filter a sequence</a:t>
            </a:r>
          </a:p>
          <a:p>
            <a:pPr lvl="1"/>
            <a:r>
              <a:rPr lang="en-US" altLang="sv-SE" noProof="0" dirty="0"/>
              <a:t>Only items that satisfy the condition remain</a:t>
            </a:r>
          </a:p>
          <a:p>
            <a:pPr lvl="1"/>
            <a:r>
              <a:rPr lang="en-US" altLang="sv-SE" noProof="0" dirty="0"/>
              <a:t>Specified inside [ ]</a:t>
            </a:r>
          </a:p>
          <a:p>
            <a:pPr lvl="1"/>
            <a:r>
              <a:rPr lang="en-US" altLang="sv-SE" noProof="0" dirty="0"/>
              <a:t>Expressions must be true or non empty</a:t>
            </a:r>
          </a:p>
          <a:p>
            <a:pPr lvl="1"/>
            <a:endParaRPr lang="en-US" altLang="sv-SE" noProof="0" dirty="0"/>
          </a:p>
          <a:p>
            <a:pPr marL="474663" lvl="1" indent="0">
              <a:buNone/>
            </a:pPr>
            <a:r>
              <a:rPr lang="en-US" altLang="sv-SE" noProof="0" dirty="0"/>
              <a:t>//Movie[</a:t>
            </a:r>
            <a:r>
              <a:rPr lang="en-US" altLang="sv-SE" noProof="0" dirty="0" err="1"/>
              <a:t>ProductionCompany</a:t>
            </a:r>
            <a:r>
              <a:rPr lang="en-US" altLang="sv-SE" noProof="0" dirty="0"/>
              <a:t>="Tri-Star"]</a:t>
            </a:r>
          </a:p>
          <a:p>
            <a:pPr marL="474663" lvl="1" indent="0">
              <a:buNone/>
            </a:pPr>
            <a:r>
              <a:rPr lang="en-US" altLang="sv-SE" noProof="0" dirty="0"/>
              <a:t>//</a:t>
            </a:r>
            <a:r>
              <a:rPr lang="en-US" altLang="sv-SE" dirty="0"/>
              <a:t>Movie</a:t>
            </a:r>
            <a:r>
              <a:rPr lang="en-US" altLang="sv-SE" noProof="0" dirty="0"/>
              <a:t>[</a:t>
            </a:r>
            <a:r>
              <a:rPr lang="en-US" altLang="sv-SE" noProof="0" dirty="0" err="1"/>
              <a:t>ProductionCompany</a:t>
            </a:r>
            <a:r>
              <a:rPr lang="en-US" altLang="sv-SE" noProof="0" dirty="0"/>
              <a:t>]</a:t>
            </a:r>
          </a:p>
          <a:p>
            <a:pPr marL="474663" lvl="1" indent="0">
              <a:buNone/>
            </a:pPr>
            <a:r>
              <a:rPr lang="en-US" altLang="sv-SE" noProof="0" dirty="0"/>
              <a:t>//</a:t>
            </a:r>
            <a:r>
              <a:rPr lang="en-US" altLang="sv-SE" dirty="0"/>
              <a:t>Movie</a:t>
            </a:r>
            <a:r>
              <a:rPr lang="en-US" altLang="sv-SE" noProof="0" dirty="0"/>
              <a:t>[position()=3] (the third movie) </a:t>
            </a:r>
            <a:r>
              <a:rPr lang="en-US" altLang="sv-SE" dirty="0"/>
              <a:t>Abbreviation</a:t>
            </a:r>
            <a:r>
              <a:rPr lang="en-US" altLang="sv-SE" noProof="0" dirty="0"/>
              <a:t>: //Movie[3]</a:t>
            </a:r>
          </a:p>
          <a:p>
            <a:pPr marL="474663" lvl="1" indent="0">
              <a:buNone/>
            </a:pPr>
            <a:r>
              <a:rPr lang="en-US" altLang="sv-SE" noProof="0" dirty="0"/>
              <a:t>//</a:t>
            </a:r>
            <a:r>
              <a:rPr lang="en-US" altLang="sv-SE" dirty="0"/>
              <a:t>Movie</a:t>
            </a:r>
            <a:r>
              <a:rPr lang="en-US" altLang="sv-SE" noProof="0" dirty="0"/>
              <a:t>[Actor/@Name="Woody Allen" or @Title="Catwoman"]</a:t>
            </a:r>
          </a:p>
          <a:p>
            <a:pPr marL="474663" lvl="1" indent="0">
              <a:buNone/>
            </a:pPr>
            <a:r>
              <a:rPr lang="en-US" altLang="sv-SE" noProof="0" dirty="0"/>
              <a:t>//</a:t>
            </a:r>
            <a:r>
              <a:rPr lang="en-US" altLang="sv-SE" dirty="0"/>
              <a:t>Movie</a:t>
            </a:r>
            <a:r>
              <a:rPr lang="en-US" altLang="sv-SE" noProof="0" dirty="0"/>
              <a:t>[@Title eq "</a:t>
            </a:r>
            <a:r>
              <a:rPr lang="en-US" altLang="sv-SE" noProof="0" dirty="0" err="1"/>
              <a:t>Catwoman</a:t>
            </a:r>
            <a:r>
              <a:rPr lang="en-US" altLang="sv-SE" noProof="0" dirty="0"/>
              <a:t>"]/Actor[@Country="USA"]</a:t>
            </a:r>
          </a:p>
          <a:p>
            <a:pPr marL="474663" lvl="1" indent="0">
              <a:buNone/>
            </a:pPr>
            <a:r>
              <a:rPr lang="en-US" altLang="sv-SE" noProof="0" dirty="0"/>
              <a:t>//</a:t>
            </a:r>
            <a:r>
              <a:rPr lang="en-US" altLang="sv-SE" dirty="0"/>
              <a:t>Movie</a:t>
            </a:r>
            <a:r>
              <a:rPr lang="en-US" altLang="sv-SE" noProof="0" dirty="0"/>
              <a:t>[Actor/@Country="USA"][</a:t>
            </a:r>
            <a:r>
              <a:rPr lang="en-US" altLang="sv-SE" dirty="0"/>
              <a:t>Actor</a:t>
            </a:r>
            <a:r>
              <a:rPr lang="en-US" altLang="sv-SE" noProof="0" dirty="0"/>
              <a:t>/@Country="Canada"]</a:t>
            </a:r>
            <a:br>
              <a:rPr lang="en-US" altLang="sv-SE" noProof="0" dirty="0"/>
            </a:br>
            <a:r>
              <a:rPr lang="en-US" altLang="sv-SE" noProof="0" dirty="0"/>
              <a:t>same as</a:t>
            </a:r>
            <a:br>
              <a:rPr lang="en-US" altLang="sv-SE" noProof="0" dirty="0"/>
            </a:br>
            <a:r>
              <a:rPr lang="en-US" altLang="sv-SE" noProof="0" dirty="0"/>
              <a:t>//</a:t>
            </a:r>
            <a:r>
              <a:rPr lang="en-US" altLang="sv-SE" dirty="0"/>
              <a:t>Movie</a:t>
            </a:r>
            <a:r>
              <a:rPr lang="en-US" altLang="sv-SE" noProof="0" dirty="0"/>
              <a:t>[Actor/@Country="USA" and Actor/@Country="Canada"]</a:t>
            </a:r>
          </a:p>
          <a:p>
            <a:pPr marL="474663" lvl="1" indent="0">
              <a:buNone/>
            </a:pPr>
            <a:r>
              <a:rPr lang="en-US" altLang="sv-SE" noProof="0" dirty="0"/>
              <a:t>//</a:t>
            </a:r>
            <a:r>
              <a:rPr lang="en-US" altLang="sv-SE" dirty="0"/>
              <a:t>Movie</a:t>
            </a:r>
            <a:r>
              <a:rPr lang="en-US" altLang="sv-SE" noProof="0" dirty="0"/>
              <a:t>[count(Actor[@Country="USA"])&gt;2]</a:t>
            </a:r>
          </a:p>
          <a:p>
            <a:pPr marL="474663" lvl="1" indent="0">
              <a:buNone/>
            </a:pPr>
            <a:r>
              <a:rPr lang="en-US" altLang="sv-SE" noProof="0" dirty="0"/>
              <a:t>//</a:t>
            </a:r>
            <a:r>
              <a:rPr lang="en-US" altLang="sv-SE" dirty="0"/>
              <a:t>Movie</a:t>
            </a:r>
            <a:r>
              <a:rPr lang="en-US" altLang="sv-SE" noProof="0" dirty="0"/>
              <a:t>/Actor[last()-1]</a:t>
            </a:r>
          </a:p>
          <a:p>
            <a:pPr marL="474663" lvl="1" indent="0">
              <a:buNone/>
            </a:pPr>
            <a:r>
              <a:rPr lang="en-US" altLang="sv-SE" noProof="0" dirty="0"/>
              <a:t>(//</a:t>
            </a:r>
            <a:r>
              <a:rPr lang="en-US" altLang="sv-SE" dirty="0"/>
              <a:t>Movie</a:t>
            </a:r>
            <a:r>
              <a:rPr lang="en-US" altLang="sv-SE" noProof="0" dirty="0"/>
              <a:t>/Actor)[last()-1]</a:t>
            </a:r>
          </a:p>
          <a:p>
            <a:pPr lvl="1"/>
            <a:endParaRPr lang="en-US" altLang="sv-SE" noProof="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E0D4EA6F-CC1C-4D0F-987F-F686567925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XQuery - FLWOR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641A9E65-DA93-4D3F-903F-1729AFD45B6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noProof="0" dirty="0"/>
              <a:t>For</a:t>
            </a:r>
          </a:p>
          <a:p>
            <a:pPr lvl="1" eaLnBrk="1" hangingPunct="1"/>
            <a:r>
              <a:rPr lang="en-US" altLang="sv-SE" noProof="0" dirty="0"/>
              <a:t>Loops through sequences (nodes or values)</a:t>
            </a:r>
          </a:p>
          <a:p>
            <a:pPr eaLnBrk="1" hangingPunct="1"/>
            <a:r>
              <a:rPr lang="en-US" altLang="sv-SE" noProof="0" dirty="0"/>
              <a:t>Let</a:t>
            </a:r>
          </a:p>
          <a:p>
            <a:pPr lvl="1" eaLnBrk="1" hangingPunct="1"/>
            <a:r>
              <a:rPr lang="en-US" altLang="sv-SE" noProof="0" dirty="0"/>
              <a:t>Assignments</a:t>
            </a:r>
          </a:p>
          <a:p>
            <a:pPr eaLnBrk="1" hangingPunct="1"/>
            <a:r>
              <a:rPr lang="en-US" altLang="sv-SE" noProof="0" dirty="0"/>
              <a:t>Where</a:t>
            </a:r>
          </a:p>
          <a:p>
            <a:pPr lvl="1" eaLnBrk="1" hangingPunct="1"/>
            <a:r>
              <a:rPr lang="en-US" altLang="sv-SE" noProof="0" dirty="0"/>
              <a:t>Conditions</a:t>
            </a:r>
          </a:p>
          <a:p>
            <a:pPr eaLnBrk="1" hangingPunct="1"/>
            <a:r>
              <a:rPr lang="en-US" altLang="sv-SE" noProof="0" dirty="0"/>
              <a:t>Order By</a:t>
            </a:r>
          </a:p>
          <a:p>
            <a:pPr lvl="1" eaLnBrk="1" hangingPunct="1"/>
            <a:r>
              <a:rPr lang="en-US" altLang="sv-SE" noProof="0" dirty="0"/>
              <a:t>Sorting (affects the result)</a:t>
            </a:r>
          </a:p>
          <a:p>
            <a:pPr lvl="1" eaLnBrk="1" hangingPunct="1"/>
            <a:r>
              <a:rPr lang="en-US" altLang="sv-SE" noProof="0" dirty="0"/>
              <a:t>ascending (default) or descending</a:t>
            </a:r>
          </a:p>
          <a:p>
            <a:pPr eaLnBrk="1" hangingPunct="1"/>
            <a:r>
              <a:rPr lang="en-US" altLang="sv-SE" noProof="0" dirty="0"/>
              <a:t>Return</a:t>
            </a:r>
          </a:p>
          <a:p>
            <a:pPr lvl="1" eaLnBrk="1" hangingPunct="1"/>
            <a:r>
              <a:rPr lang="en-US" altLang="sv-SE" noProof="0" dirty="0"/>
              <a:t>Construction of the result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AF52E770-047B-4F0B-82FA-E5A1DF3998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XQuery</a:t>
            </a:r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0BDF731F-D13A-4746-8D07-E39B3906D43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noProof="0" dirty="0"/>
              <a:t>FLWOR statements may be nested.</a:t>
            </a:r>
          </a:p>
          <a:p>
            <a:pPr eaLnBrk="1" hangingPunct="1"/>
            <a:r>
              <a:rPr lang="en-US" altLang="sv-SE" noProof="0" dirty="0"/>
              <a:t>No clause is compulsory.</a:t>
            </a:r>
          </a:p>
          <a:p>
            <a:pPr eaLnBrk="1" hangingPunct="1"/>
            <a:r>
              <a:rPr lang="en-US" altLang="sv-SE" noProof="0" dirty="0"/>
              <a:t>for and let may appear multiple times in random order (before the</a:t>
            </a:r>
            <a:r>
              <a:rPr lang="en-US" altLang="sv-SE" dirty="0"/>
              <a:t> </a:t>
            </a:r>
            <a:r>
              <a:rPr lang="en-US" altLang="sv-SE" noProof="0" dirty="0"/>
              <a:t>where clause).</a:t>
            </a:r>
          </a:p>
          <a:p>
            <a:pPr eaLnBrk="1" hangingPunct="1"/>
            <a:r>
              <a:rPr lang="en-US" altLang="sv-SE" noProof="0" dirty="0"/>
              <a:t>XPath expressions may be used in all clauses.</a:t>
            </a:r>
          </a:p>
          <a:p>
            <a:pPr eaLnBrk="1" hangingPunct="1"/>
            <a:r>
              <a:rPr lang="en-US" altLang="sv-SE" noProof="0" dirty="0"/>
              <a:t>The result can be well-formed XML, but it </a:t>
            </a:r>
            <a:r>
              <a:rPr lang="en-US" altLang="sv-SE" dirty="0"/>
              <a:t>does not have to</a:t>
            </a:r>
            <a:r>
              <a:rPr lang="en-US" altLang="sv-SE" noProof="0" dirty="0"/>
              <a:t>.</a:t>
            </a:r>
          </a:p>
          <a:p>
            <a:pPr lvl="1" eaLnBrk="1" hangingPunct="1"/>
            <a:r>
              <a:rPr lang="en-US" altLang="sv-SE" noProof="0" dirty="0"/>
              <a:t>the result can be anything that is supported by the XQuery model, meaning a sequence of nodes and/or values</a:t>
            </a:r>
          </a:p>
          <a:p>
            <a:pPr eaLnBrk="1" hangingPunct="1"/>
            <a:r>
              <a:rPr lang="en-US" altLang="sv-SE" noProof="0" dirty="0"/>
              <a:t>The function doc() can be used to define </a:t>
            </a:r>
            <a:r>
              <a:rPr lang="en-US" altLang="sv-SE" dirty="0"/>
              <a:t>a source/context </a:t>
            </a:r>
            <a:r>
              <a:rPr lang="en-US" altLang="sv-SE" noProof="0" dirty="0"/>
              <a:t>(an XML document). Otherwise, the execution environment can be used to </a:t>
            </a:r>
            <a:r>
              <a:rPr lang="en-US" altLang="sv-SE" dirty="0"/>
              <a:t>configure the source/context</a:t>
            </a:r>
            <a:r>
              <a:rPr lang="en-US" altLang="sv-SE" noProof="0" dirty="0"/>
              <a:t>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DAC5C390-C4E9-4B32-9864-A0A10023DC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XQuery</a:t>
            </a:r>
          </a:p>
        </p:txBody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FE4FCB3B-2E4F-41F3-ADEB-2CAEE80DB37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noProof="0" dirty="0"/>
              <a:t>Variables start with $:</a:t>
            </a:r>
          </a:p>
          <a:p>
            <a:pPr lvl="1" eaLnBrk="1" hangingPunct="1"/>
            <a:r>
              <a:rPr lang="en-US" altLang="sv-SE" noProof="0" dirty="0"/>
              <a:t>for $a in //Movie/Actor</a:t>
            </a:r>
          </a:p>
          <a:p>
            <a:pPr lvl="1" eaLnBrk="1" hangingPunct="1"/>
            <a:r>
              <a:rPr lang="en-US" altLang="sv-SE" noProof="0" dirty="0"/>
              <a:t>let $n := $a/@Name</a:t>
            </a:r>
          </a:p>
          <a:p>
            <a:pPr eaLnBrk="1" hangingPunct="1"/>
            <a:r>
              <a:rPr lang="en-US" altLang="sv-SE" noProof="0" dirty="0"/>
              <a:t>Sequences:</a:t>
            </a:r>
          </a:p>
          <a:p>
            <a:pPr lvl="1" eaLnBrk="1" hangingPunct="1"/>
            <a:r>
              <a:rPr lang="en-US" altLang="sv-SE" noProof="0" dirty="0"/>
              <a:t>for $x in (1, 2, 3) </a:t>
            </a:r>
          </a:p>
          <a:p>
            <a:pPr lvl="2" eaLnBrk="1" hangingPunct="1"/>
            <a:r>
              <a:rPr lang="en-US" altLang="sv-SE" noProof="0" dirty="0"/>
              <a:t>same as for $x in 1 to 3</a:t>
            </a:r>
          </a:p>
          <a:p>
            <a:pPr lvl="1" eaLnBrk="1" hangingPunct="1"/>
            <a:r>
              <a:rPr lang="en-US" altLang="sv-SE" noProof="0" dirty="0"/>
              <a:t>let $y := (1, 2, 3)</a:t>
            </a:r>
          </a:p>
          <a:p>
            <a:pPr eaLnBrk="1" hangingPunct="1"/>
            <a:r>
              <a:rPr lang="en-US" altLang="sv-SE" noProof="0" dirty="0"/>
              <a:t>Evaluation of expressions:</a:t>
            </a:r>
          </a:p>
          <a:p>
            <a:pPr lvl="1" eaLnBrk="1" hangingPunct="1"/>
            <a:r>
              <a:rPr lang="en-US" altLang="sv-SE" noProof="0" dirty="0"/>
              <a:t>Expression to be evaluated inside { }:</a:t>
            </a:r>
          </a:p>
          <a:p>
            <a:pPr lvl="1" eaLnBrk="1" hangingPunct="1"/>
            <a:r>
              <a:rPr lang="en-US" altLang="sv-SE" noProof="0" dirty="0"/>
              <a:t>&lt;result&gt;{$x*3}&lt;/result&gt;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1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246856F9-E512-4119-A982-BF92459258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XQuery - Computed Constructors</a:t>
            </a:r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A095A3EF-69B8-4585-8FF6-D854124D656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44488" y="836613"/>
            <a:ext cx="9066212" cy="5664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noProof="0" dirty="0"/>
              <a:t>element</a:t>
            </a:r>
          </a:p>
          <a:p>
            <a:pPr lvl="1" eaLnBrk="1" hangingPunct="1"/>
            <a:r>
              <a:rPr lang="en-US" altLang="sv-SE" noProof="0" dirty="0"/>
              <a:t>element name value:</a:t>
            </a:r>
          </a:p>
          <a:p>
            <a:pPr lvl="1" eaLnBrk="1" hangingPunct="1">
              <a:buFontTx/>
              <a:buNone/>
            </a:pPr>
            <a:r>
              <a:rPr lang="en-US" altLang="sv-SE" noProof="0" dirty="0"/>
              <a:t>let $a := "a", $b  := 2</a:t>
            </a:r>
          </a:p>
          <a:p>
            <a:pPr lvl="1" eaLnBrk="1" hangingPunct="1">
              <a:buFontTx/>
              <a:buNone/>
            </a:pPr>
            <a:r>
              <a:rPr lang="en-US" altLang="sv-SE" noProof="0" dirty="0"/>
              <a:t>return &lt;x&gt;{element {$a} {$b}}&lt;/x&gt;</a:t>
            </a:r>
          </a:p>
          <a:p>
            <a:pPr lvl="2" eaLnBrk="1" hangingPunct="1"/>
            <a:r>
              <a:rPr lang="en-US" altLang="sv-SE" noProof="0" dirty="0"/>
              <a:t>gives &lt;x&gt;&lt;a&gt;2&lt;/a&gt;&lt;/x&gt;</a:t>
            </a:r>
          </a:p>
          <a:p>
            <a:pPr eaLnBrk="1" hangingPunct="1"/>
            <a:r>
              <a:rPr lang="en-US" altLang="sv-SE" noProof="0" dirty="0"/>
              <a:t>attribute</a:t>
            </a:r>
          </a:p>
          <a:p>
            <a:pPr lvl="1" eaLnBrk="1" hangingPunct="1"/>
            <a:r>
              <a:rPr lang="en-US" altLang="sv-SE" noProof="0" dirty="0"/>
              <a:t>attribute name value:</a:t>
            </a:r>
          </a:p>
          <a:p>
            <a:pPr lvl="1" eaLnBrk="1" hangingPunct="1">
              <a:buFontTx/>
              <a:buNone/>
            </a:pPr>
            <a:r>
              <a:rPr lang="en-US" altLang="sv-SE" noProof="0" dirty="0"/>
              <a:t>let $a := "a", $b  := 2</a:t>
            </a:r>
          </a:p>
          <a:p>
            <a:pPr lvl="1" eaLnBrk="1" hangingPunct="1">
              <a:buFontTx/>
              <a:buNone/>
            </a:pPr>
            <a:r>
              <a:rPr lang="en-US" altLang="sv-SE" noProof="0" dirty="0"/>
              <a:t>return &lt;x&gt;{attribute {$a} {$b}}&lt;/x&gt;</a:t>
            </a:r>
          </a:p>
          <a:p>
            <a:pPr lvl="2" eaLnBrk="1" hangingPunct="1"/>
            <a:r>
              <a:rPr lang="en-US" altLang="sv-SE" noProof="0" dirty="0"/>
              <a:t>gives &lt;x a="2"/&gt;</a:t>
            </a:r>
          </a:p>
          <a:p>
            <a:pPr eaLnBrk="1" hangingPunct="1"/>
            <a:r>
              <a:rPr lang="en-US" altLang="sv-SE" noProof="0" dirty="0"/>
              <a:t>comment</a:t>
            </a:r>
          </a:p>
          <a:p>
            <a:pPr lvl="1" eaLnBrk="1" hangingPunct="1"/>
            <a:r>
              <a:rPr lang="en-US" altLang="sv-SE" noProof="0" dirty="0"/>
              <a:t>comment value</a:t>
            </a:r>
          </a:p>
          <a:p>
            <a:pPr lvl="1" eaLnBrk="1" hangingPunct="1"/>
            <a:r>
              <a:rPr lang="en-US" altLang="sv-SE" noProof="0" dirty="0"/>
              <a:t>comment {"Ahoy"} </a:t>
            </a:r>
          </a:p>
          <a:p>
            <a:pPr lvl="2" eaLnBrk="1" hangingPunct="1"/>
            <a:r>
              <a:rPr lang="en-US" altLang="sv-SE" noProof="0" dirty="0"/>
              <a:t>gives &lt;!--Ahoy--&gt;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DED2810F-092C-48B3-A5DE-8F9F53D2C3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XQuery - Computed Constructors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DFA2276E-FA04-4FEE-9F6A-9D8069A00A2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44488" y="836613"/>
            <a:ext cx="9066212" cy="5664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noProof="0" dirty="0"/>
              <a:t>processing-instruction</a:t>
            </a:r>
          </a:p>
          <a:p>
            <a:pPr lvl="1" eaLnBrk="1" hangingPunct="1"/>
            <a:r>
              <a:rPr lang="en-US" altLang="sv-SE" noProof="0" dirty="0"/>
              <a:t>processing-instruction name value</a:t>
            </a:r>
          </a:p>
          <a:p>
            <a:pPr lvl="1" eaLnBrk="1" hangingPunct="1"/>
            <a:r>
              <a:rPr lang="en-US" altLang="sv-SE" noProof="0" dirty="0"/>
              <a:t>processing-instruction Say {"Hello"}</a:t>
            </a:r>
          </a:p>
          <a:p>
            <a:pPr lvl="2" eaLnBrk="1" hangingPunct="1"/>
            <a:r>
              <a:rPr lang="en-US" altLang="sv-SE" noProof="0" dirty="0"/>
              <a:t>gives &lt;?Say Hello?&gt;</a:t>
            </a:r>
          </a:p>
          <a:p>
            <a:pPr eaLnBrk="1" hangingPunct="1"/>
            <a:r>
              <a:rPr lang="en-US" altLang="sv-SE" noProof="0" dirty="0"/>
              <a:t>text</a:t>
            </a:r>
          </a:p>
          <a:p>
            <a:pPr lvl="1" eaLnBrk="1" hangingPunct="1"/>
            <a:r>
              <a:rPr lang="en-US" altLang="sv-SE" noProof="0" dirty="0"/>
              <a:t>text value</a:t>
            </a:r>
          </a:p>
          <a:p>
            <a:pPr lvl="1" eaLnBrk="1" hangingPunct="1"/>
            <a:r>
              <a:rPr lang="en-US" altLang="sv-SE" noProof="0" dirty="0"/>
              <a:t>text {"Howdy"}</a:t>
            </a:r>
          </a:p>
          <a:p>
            <a:pPr lvl="2" eaLnBrk="1" hangingPunct="1"/>
            <a:r>
              <a:rPr lang="en-US" altLang="sv-SE" noProof="0" dirty="0"/>
              <a:t>creates a text node</a:t>
            </a:r>
          </a:p>
          <a:p>
            <a:pPr lvl="2" eaLnBrk="1" hangingPunct="1"/>
            <a:r>
              <a:rPr lang="en-US" altLang="sv-SE" noProof="0" dirty="0"/>
              <a:t>same result as "</a:t>
            </a:r>
            <a:r>
              <a:rPr lang="en-US" altLang="sv-SE" dirty="0"/>
              <a:t>Howdy</a:t>
            </a:r>
            <a:r>
              <a:rPr lang="en-US" altLang="sv-SE" noProof="0" dirty="0"/>
              <a:t>"</a:t>
            </a:r>
          </a:p>
          <a:p>
            <a:pPr eaLnBrk="1" hangingPunct="1"/>
            <a:r>
              <a:rPr lang="en-US" altLang="sv-SE" noProof="0" dirty="0"/>
              <a:t>document</a:t>
            </a:r>
          </a:p>
          <a:p>
            <a:pPr lvl="1" eaLnBrk="1" hangingPunct="1"/>
            <a:r>
              <a:rPr lang="en-US" altLang="sv-SE" noProof="0" dirty="0"/>
              <a:t>document content</a:t>
            </a:r>
          </a:p>
          <a:p>
            <a:pPr lvl="1" eaLnBrk="1" hangingPunct="1"/>
            <a:r>
              <a:rPr lang="en-US" altLang="sv-SE" noProof="0" dirty="0"/>
              <a:t>document {comment {"The best movies"}, element Movies {…}}</a:t>
            </a:r>
          </a:p>
          <a:p>
            <a:pPr lvl="1" eaLnBrk="1" hangingPunct="1"/>
            <a:endParaRPr lang="en-US" altLang="sv-SE" noProof="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D8728339-BB9E-47AF-A1AD-D52E2C0F7A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XQuery </a:t>
            </a:r>
            <a:r>
              <a:rPr lang="en-US" altLang="sv-SE" sz="3300" dirty="0"/>
              <a:t>-</a:t>
            </a:r>
            <a:r>
              <a:rPr lang="en-US" altLang="sv-SE" sz="3300" noProof="0" dirty="0"/>
              <a:t> Conditional expressions</a:t>
            </a: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1FD118AC-3211-4A3D-B65E-F1BC339DB7F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noProof="0" dirty="0"/>
              <a:t>if-then-else</a:t>
            </a:r>
          </a:p>
          <a:p>
            <a:pPr eaLnBrk="1" hangingPunct="1">
              <a:buFontTx/>
              <a:buNone/>
            </a:pPr>
            <a:endParaRPr lang="en-US" altLang="sv-SE" noProof="0" dirty="0"/>
          </a:p>
          <a:p>
            <a:pPr eaLnBrk="1" hangingPunct="1">
              <a:buFontTx/>
              <a:buNone/>
            </a:pPr>
            <a:r>
              <a:rPr lang="en-US" altLang="sv-SE" noProof="0" dirty="0"/>
              <a:t>	for $a in (1 to 5)</a:t>
            </a:r>
            <a:br>
              <a:rPr lang="en-US" altLang="sv-SE" noProof="0" dirty="0"/>
            </a:br>
            <a:r>
              <a:rPr lang="en-US" altLang="sv-SE" noProof="0" dirty="0"/>
              <a:t>return if ($a mod 2 = 0)</a:t>
            </a:r>
            <a:br>
              <a:rPr lang="en-US" altLang="sv-SE" noProof="0" dirty="0"/>
            </a:br>
            <a:r>
              <a:rPr lang="en-US" altLang="sv-SE" noProof="0" dirty="0"/>
              <a:t>		then &lt;even&gt;{$a}&lt;/even&gt;</a:t>
            </a:r>
            <a:br>
              <a:rPr lang="en-US" altLang="sv-SE" noProof="0" dirty="0"/>
            </a:br>
            <a:r>
              <a:rPr lang="en-US" altLang="sv-SE" noProof="0" dirty="0"/>
              <a:t>		else &lt;odd&gt;{$a}&lt;/odd&gt;</a:t>
            </a:r>
          </a:p>
          <a:p>
            <a:pPr eaLnBrk="1" hangingPunct="1">
              <a:buFontTx/>
              <a:buNone/>
            </a:pPr>
            <a:endParaRPr lang="en-US" altLang="sv-SE" noProof="0" dirty="0"/>
          </a:p>
          <a:p>
            <a:pPr eaLnBrk="1" hangingPunct="1">
              <a:buFontTx/>
              <a:buNone/>
            </a:pPr>
            <a:r>
              <a:rPr lang="en-US" altLang="sv-SE" noProof="0" dirty="0"/>
              <a:t>	&lt;odd&gt;1&lt;/odd&gt;</a:t>
            </a:r>
            <a:br>
              <a:rPr lang="en-US" altLang="sv-SE" noProof="0" dirty="0"/>
            </a:br>
            <a:r>
              <a:rPr lang="en-US" altLang="sv-SE" noProof="0" dirty="0"/>
              <a:t>&lt;even&gt;2&lt;/even&gt;</a:t>
            </a:r>
            <a:br>
              <a:rPr lang="en-US" altLang="sv-SE" noProof="0" dirty="0"/>
            </a:br>
            <a:r>
              <a:rPr lang="en-US" altLang="sv-SE" noProof="0" dirty="0"/>
              <a:t>&lt;odd&gt;3&lt;/odd&gt;</a:t>
            </a:r>
            <a:br>
              <a:rPr lang="en-US" altLang="sv-SE" noProof="0" dirty="0"/>
            </a:br>
            <a:r>
              <a:rPr lang="en-US" altLang="sv-SE" noProof="0" dirty="0"/>
              <a:t>&lt;even&gt;4&lt;/even&gt;</a:t>
            </a:r>
            <a:br>
              <a:rPr lang="en-US" altLang="sv-SE" noProof="0" dirty="0"/>
            </a:br>
            <a:r>
              <a:rPr lang="en-US" altLang="sv-SE" noProof="0" dirty="0"/>
              <a:t>&lt;odd&gt;5&lt;/odd&gt;</a:t>
            </a:r>
          </a:p>
          <a:p>
            <a:pPr eaLnBrk="1" hangingPunct="1">
              <a:buFontTx/>
              <a:buNone/>
            </a:pPr>
            <a:endParaRPr lang="en-US" altLang="sv-SE" noProof="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219D10D2-E6AD-48F5-8564-53A63621D7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XQuery - Quantified expressions</a:t>
            </a:r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06AECC37-3CE6-4EFC-9DBD-E5E77FADFFC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noProof="0" dirty="0"/>
              <a:t>some</a:t>
            </a:r>
          </a:p>
          <a:p>
            <a:pPr lvl="1" eaLnBrk="1" hangingPunct="1">
              <a:buFontTx/>
              <a:buNone/>
            </a:pPr>
            <a:r>
              <a:rPr lang="en-US" altLang="sv-SE" noProof="0" dirty="0"/>
              <a:t>for $a in //Movie</a:t>
            </a:r>
          </a:p>
          <a:p>
            <a:pPr lvl="1" eaLnBrk="1" hangingPunct="1">
              <a:buFontTx/>
              <a:buNone/>
            </a:pPr>
            <a:r>
              <a:rPr lang="en-US" altLang="sv-SE" noProof="0" dirty="0"/>
              <a:t>where some $b in $a/Actor/@Country satisfies string($b) = "Austria"</a:t>
            </a:r>
          </a:p>
          <a:p>
            <a:pPr lvl="1" eaLnBrk="1" hangingPunct="1">
              <a:buFontTx/>
              <a:buNone/>
            </a:pPr>
            <a:r>
              <a:rPr lang="en-US" altLang="sv-SE" noProof="0" dirty="0"/>
              <a:t>return  $a</a:t>
            </a:r>
          </a:p>
          <a:p>
            <a:pPr eaLnBrk="1" hangingPunct="1"/>
            <a:r>
              <a:rPr lang="en-US" altLang="sv-SE" noProof="0" dirty="0"/>
              <a:t>every</a:t>
            </a:r>
          </a:p>
          <a:p>
            <a:pPr lvl="1" eaLnBrk="1" hangingPunct="1">
              <a:buFontTx/>
              <a:buNone/>
            </a:pPr>
            <a:r>
              <a:rPr lang="en-US" altLang="sv-SE" noProof="0" dirty="0"/>
              <a:t>for $a in //Movie</a:t>
            </a:r>
          </a:p>
          <a:p>
            <a:pPr lvl="1" eaLnBrk="1" hangingPunct="1">
              <a:buFontTx/>
              <a:buNone/>
            </a:pPr>
            <a:r>
              <a:rPr lang="en-US" altLang="sv-SE" noProof="0" dirty="0"/>
              <a:t>where every $b in $a/Actor/@Country satisfies string($b) = "USA"</a:t>
            </a:r>
          </a:p>
          <a:p>
            <a:pPr lvl="1" eaLnBrk="1" hangingPunct="1">
              <a:buFontTx/>
              <a:buNone/>
            </a:pPr>
            <a:r>
              <a:rPr lang="en-US" altLang="sv-SE" noProof="0" dirty="0"/>
              <a:t>return  $a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319C3C5C-9D53-4E2B-AB37-6A19E7BFBF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XQuery </a:t>
            </a:r>
            <a:r>
              <a:rPr lang="en-US" altLang="sv-SE" sz="3300" dirty="0"/>
              <a:t>-</a:t>
            </a:r>
            <a:r>
              <a:rPr lang="en-US" altLang="sv-SE" sz="3300" noProof="0" dirty="0"/>
              <a:t> Nested statements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0717BD94-2CB7-498C-A47A-F3579BC7042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The result of a statement becomes a source for another </a:t>
            </a:r>
            <a:r>
              <a:rPr lang="en-US" noProof="0" dirty="0"/>
              <a:t>statement:</a:t>
            </a:r>
          </a:p>
          <a:p>
            <a:pPr lvl="1" eaLnBrk="1" hangingPunct="1">
              <a:buFontTx/>
              <a:buNone/>
              <a:defRPr/>
            </a:pPr>
            <a:r>
              <a:rPr lang="en-US" noProof="0" dirty="0"/>
              <a:t>for $x in distinct-values (</a:t>
            </a:r>
            <a:r>
              <a:rPr lang="en-US" b="0" noProof="0" dirty="0"/>
              <a:t>for $a in (1 to 6), $b in (1 to 6)</a:t>
            </a:r>
          </a:p>
          <a:p>
            <a:pPr lvl="1" eaLnBrk="1" hangingPunct="1">
              <a:buFontTx/>
              <a:buNone/>
              <a:defRPr/>
            </a:pPr>
            <a:r>
              <a:rPr lang="en-US" b="0" noProof="0" dirty="0"/>
              <a:t>					return &lt;sum&gt;{$a + $b}&lt;/sum&gt;</a:t>
            </a:r>
            <a:r>
              <a:rPr lang="en-US" noProof="0" dirty="0"/>
              <a:t>)</a:t>
            </a:r>
          </a:p>
          <a:p>
            <a:pPr lvl="1" eaLnBrk="1" hangingPunct="1">
              <a:buFontTx/>
              <a:buNone/>
              <a:defRPr/>
            </a:pPr>
            <a:r>
              <a:rPr lang="en-US" noProof="0" dirty="0"/>
              <a:t>return &lt;unique&gt;{$x}&lt;/unique&gt;</a:t>
            </a:r>
          </a:p>
          <a:p>
            <a:pPr eaLnBrk="1" hangingPunct="1">
              <a:defRPr/>
            </a:pPr>
            <a:endParaRPr lang="en-US" noProof="0" dirty="0"/>
          </a:p>
          <a:p>
            <a:pPr eaLnBrk="1" hangingPunct="1">
              <a:defRPr/>
            </a:pPr>
            <a:r>
              <a:rPr lang="en-US" noProof="0" dirty="0"/>
              <a:t>The result of a statement is assigned to a variable:</a:t>
            </a:r>
          </a:p>
          <a:p>
            <a:pPr marL="474663" lvl="1" indent="0" eaLnBrk="1" hangingPunct="1">
              <a:buFontTx/>
              <a:buNone/>
              <a:defRPr/>
            </a:pPr>
            <a:r>
              <a:rPr lang="en-US" noProof="0" dirty="0"/>
              <a:t>for $x in (1 to 6)</a:t>
            </a:r>
          </a:p>
          <a:p>
            <a:pPr marL="474663" lvl="1" indent="0" eaLnBrk="1" hangingPunct="1">
              <a:buFontTx/>
              <a:buNone/>
              <a:defRPr/>
            </a:pPr>
            <a:r>
              <a:rPr lang="en-US" noProof="0" dirty="0"/>
              <a:t>let $content :=</a:t>
            </a:r>
            <a:r>
              <a:rPr lang="en-US" b="0" noProof="0" dirty="0"/>
              <a:t> for $a in (1 to 6)</a:t>
            </a:r>
          </a:p>
          <a:p>
            <a:pPr marL="474663" lvl="1" indent="0" eaLnBrk="1" hangingPunct="1">
              <a:buFontTx/>
              <a:buNone/>
              <a:defRPr/>
            </a:pPr>
            <a:r>
              <a:rPr lang="en-US" b="0" noProof="0" dirty="0"/>
              <a:t>			return element Plus {attribute value {$a}, $x+$a}</a:t>
            </a:r>
          </a:p>
          <a:p>
            <a:pPr marL="474663" lvl="1" indent="0" eaLnBrk="1" hangingPunct="1">
              <a:buFontTx/>
              <a:buNone/>
              <a:defRPr/>
            </a:pPr>
            <a:r>
              <a:rPr lang="en-US" noProof="0" dirty="0"/>
              <a:t>return element Number {attribute value {$x}, $content}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>
            <a:extLst>
              <a:ext uri="{FF2B5EF4-FFF2-40B4-BE49-F238E27FC236}">
                <a16:creationId xmlns:a16="http://schemas.microsoft.com/office/drawing/2014/main" id="{A000F9AC-F4AF-47EB-A27C-D801094DF4E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- Namespaces</a:t>
            </a:r>
          </a:p>
        </p:txBody>
      </p:sp>
      <p:sp>
        <p:nvSpPr>
          <p:cNvPr id="83971" name="Content Placeholder 2">
            <a:extLst>
              <a:ext uri="{FF2B5EF4-FFF2-40B4-BE49-F238E27FC236}">
                <a16:creationId xmlns:a16="http://schemas.microsoft.com/office/drawing/2014/main" id="{D3DBB9EF-648D-4B46-9233-5947D65C5151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Cannot be accessed through an axis</a:t>
            </a:r>
          </a:p>
          <a:p>
            <a:r>
              <a:rPr lang="en-US" altLang="sv-SE" noProof="0" dirty="0"/>
              <a:t>Namespace aliases are</a:t>
            </a:r>
            <a:r>
              <a:rPr lang="en-US" altLang="sv-SE" dirty="0"/>
              <a:t> not available</a:t>
            </a:r>
            <a:endParaRPr lang="en-US" altLang="sv-SE" noProof="0" dirty="0"/>
          </a:p>
          <a:p>
            <a:r>
              <a:rPr lang="en-US" altLang="sv-SE" noProof="0" dirty="0"/>
              <a:t>To work with namespaces and aliases, they need to be declared in the XQuery prolog:</a:t>
            </a:r>
          </a:p>
          <a:p>
            <a:pPr lvl="1"/>
            <a:r>
              <a:rPr lang="en-US" altLang="sv-SE" noProof="0" dirty="0"/>
              <a:t>declare namespace alias = "URI";</a:t>
            </a:r>
          </a:p>
          <a:p>
            <a:pPr lvl="1"/>
            <a:r>
              <a:rPr lang="en-US" altLang="sv-SE" noProof="0" dirty="0"/>
              <a:t>declare default element namespace "URI"</a:t>
            </a:r>
            <a:br>
              <a:rPr lang="en-US" altLang="sv-SE" noProof="0" dirty="0"/>
            </a:br>
            <a:endParaRPr lang="en-US" altLang="sv-SE" noProof="0" dirty="0"/>
          </a:p>
          <a:p>
            <a:pPr>
              <a:buFontTx/>
              <a:buNone/>
            </a:pPr>
            <a:r>
              <a:rPr lang="en-US" altLang="sv-SE" sz="2000" noProof="0" dirty="0"/>
              <a:t>	declare namespace </a:t>
            </a:r>
            <a:r>
              <a:rPr lang="en-US" altLang="sv-SE" sz="2000" noProof="0" dirty="0" err="1"/>
              <a:t>aaa</a:t>
            </a:r>
            <a:r>
              <a:rPr lang="en-US" altLang="sv-SE" sz="2000" noProof="0" dirty="0"/>
              <a:t> = "URI-1";</a:t>
            </a:r>
            <a:br>
              <a:rPr lang="en-US" altLang="sv-SE" sz="2000" noProof="0" dirty="0"/>
            </a:br>
            <a:r>
              <a:rPr lang="en-US" altLang="sv-SE" sz="2000" noProof="0" dirty="0"/>
              <a:t>declare default element namespace "URI-2";</a:t>
            </a:r>
            <a:br>
              <a:rPr lang="en-US" altLang="sv-SE" sz="2000" noProof="0" dirty="0"/>
            </a:br>
            <a:r>
              <a:rPr lang="en-US" altLang="sv-SE" sz="2000" noProof="0" dirty="0"/>
              <a:t>element Result {for $x in (1 to 5)</a:t>
            </a:r>
            <a:br>
              <a:rPr lang="en-US" altLang="sv-SE" sz="2000" noProof="0" dirty="0"/>
            </a:br>
            <a:r>
              <a:rPr lang="en-US" altLang="sv-SE" sz="2000" noProof="0" dirty="0"/>
              <a:t>		return element </a:t>
            </a:r>
            <a:r>
              <a:rPr lang="en-US" altLang="sv-SE" sz="2000" noProof="0" dirty="0" err="1"/>
              <a:t>aaa:Number</a:t>
            </a:r>
            <a:r>
              <a:rPr lang="en-US" altLang="sv-SE" sz="2000" noProof="0" dirty="0"/>
              <a:t> {attribute value {$x}}}</a:t>
            </a:r>
          </a:p>
          <a:p>
            <a:pPr>
              <a:buFontTx/>
              <a:buNone/>
            </a:pPr>
            <a:br>
              <a:rPr lang="en-US" altLang="sv-SE" sz="1600" noProof="0" dirty="0"/>
            </a:br>
            <a:r>
              <a:rPr lang="en-US" altLang="sv-SE" sz="1600" noProof="0" dirty="0"/>
              <a:t>&lt;Result </a:t>
            </a:r>
            <a:r>
              <a:rPr lang="en-US" altLang="sv-SE" sz="1600" noProof="0" dirty="0" err="1"/>
              <a:t>xmlns</a:t>
            </a:r>
            <a:r>
              <a:rPr lang="en-US" altLang="sv-SE" sz="1600" noProof="0" dirty="0"/>
              <a:t>="URI-2"&gt;</a:t>
            </a:r>
            <a:br>
              <a:rPr lang="en-US" altLang="sv-SE" sz="1600" noProof="0" dirty="0"/>
            </a:br>
            <a:r>
              <a:rPr lang="en-US" altLang="sv-SE" sz="1600" noProof="0" dirty="0"/>
              <a:t>  &lt;</a:t>
            </a:r>
            <a:r>
              <a:rPr lang="en-US" altLang="sv-SE" sz="1600" noProof="0" dirty="0" err="1"/>
              <a:t>aaa:Number</a:t>
            </a:r>
            <a:r>
              <a:rPr lang="en-US" altLang="sv-SE" sz="1600" noProof="0" dirty="0"/>
              <a:t> </a:t>
            </a:r>
            <a:r>
              <a:rPr lang="en-US" altLang="sv-SE" sz="1600" noProof="0" dirty="0" err="1"/>
              <a:t>xmlns:aaa</a:t>
            </a:r>
            <a:r>
              <a:rPr lang="en-US" altLang="sv-SE" sz="1600" noProof="0" dirty="0"/>
              <a:t>="URI-1" value="1"/&gt;</a:t>
            </a:r>
            <a:br>
              <a:rPr lang="en-US" altLang="sv-SE" sz="1600" noProof="0" dirty="0"/>
            </a:br>
            <a:r>
              <a:rPr lang="en-US" altLang="sv-SE" sz="1600" noProof="0" dirty="0"/>
              <a:t>  &lt;</a:t>
            </a:r>
            <a:r>
              <a:rPr lang="en-US" altLang="sv-SE" sz="1600" noProof="0" dirty="0" err="1"/>
              <a:t>aaa:Number</a:t>
            </a:r>
            <a:r>
              <a:rPr lang="en-US" altLang="sv-SE" sz="1600" noProof="0" dirty="0"/>
              <a:t> </a:t>
            </a:r>
            <a:r>
              <a:rPr lang="en-US" altLang="sv-SE" sz="1600" noProof="0" dirty="0" err="1"/>
              <a:t>xmlns:aaa</a:t>
            </a:r>
            <a:r>
              <a:rPr lang="en-US" altLang="sv-SE" sz="1600" noProof="0" dirty="0"/>
              <a:t>="URI-1" value="2"/&gt;</a:t>
            </a:r>
            <a:br>
              <a:rPr lang="en-US" altLang="sv-SE" sz="1600" noProof="0" dirty="0"/>
            </a:br>
            <a:r>
              <a:rPr lang="en-US" altLang="sv-SE" sz="1600" noProof="0" dirty="0"/>
              <a:t>  &lt;</a:t>
            </a:r>
            <a:r>
              <a:rPr lang="en-US" altLang="sv-SE" sz="1600" noProof="0" dirty="0" err="1"/>
              <a:t>aaa:Number</a:t>
            </a:r>
            <a:r>
              <a:rPr lang="en-US" altLang="sv-SE" sz="1600" noProof="0" dirty="0"/>
              <a:t> </a:t>
            </a:r>
            <a:r>
              <a:rPr lang="en-US" altLang="sv-SE" sz="1600" noProof="0" dirty="0" err="1"/>
              <a:t>xmlns:aaa</a:t>
            </a:r>
            <a:r>
              <a:rPr lang="en-US" altLang="sv-SE" sz="1600" noProof="0" dirty="0"/>
              <a:t>="URI-1" value="3"/&gt;</a:t>
            </a:r>
            <a:br>
              <a:rPr lang="en-US" altLang="sv-SE" sz="1600" noProof="0" dirty="0"/>
            </a:br>
            <a:r>
              <a:rPr lang="en-US" altLang="sv-SE" sz="1600" noProof="0" dirty="0"/>
              <a:t>  &lt;</a:t>
            </a:r>
            <a:r>
              <a:rPr lang="en-US" altLang="sv-SE" sz="1600" noProof="0" dirty="0" err="1"/>
              <a:t>aaa:Number</a:t>
            </a:r>
            <a:r>
              <a:rPr lang="en-US" altLang="sv-SE" sz="1600" noProof="0" dirty="0"/>
              <a:t> </a:t>
            </a:r>
            <a:r>
              <a:rPr lang="en-US" altLang="sv-SE" sz="1600" noProof="0" dirty="0" err="1"/>
              <a:t>xmlns:aaa</a:t>
            </a:r>
            <a:r>
              <a:rPr lang="en-US" altLang="sv-SE" sz="1600" noProof="0" dirty="0"/>
              <a:t>="URI-1" value="4"/&gt;</a:t>
            </a:r>
            <a:br>
              <a:rPr lang="en-US" altLang="sv-SE" sz="1600" noProof="0" dirty="0"/>
            </a:br>
            <a:r>
              <a:rPr lang="en-US" altLang="sv-SE" sz="1600" noProof="0" dirty="0"/>
              <a:t>  &lt;</a:t>
            </a:r>
            <a:r>
              <a:rPr lang="en-US" altLang="sv-SE" sz="1600" noProof="0" dirty="0" err="1"/>
              <a:t>aaa:Number</a:t>
            </a:r>
            <a:r>
              <a:rPr lang="en-US" altLang="sv-SE" sz="1600" noProof="0" dirty="0"/>
              <a:t> </a:t>
            </a:r>
            <a:r>
              <a:rPr lang="en-US" altLang="sv-SE" sz="1600" noProof="0" dirty="0" err="1"/>
              <a:t>xmlns:aaa</a:t>
            </a:r>
            <a:r>
              <a:rPr lang="en-US" altLang="sv-SE" sz="1600" noProof="0" dirty="0"/>
              <a:t>="URI-1" value="5"/&gt;</a:t>
            </a:r>
            <a:br>
              <a:rPr lang="en-US" altLang="sv-SE" sz="1600" noProof="0" dirty="0"/>
            </a:br>
            <a:r>
              <a:rPr lang="en-US" altLang="sv-SE" sz="1600" noProof="0" dirty="0"/>
              <a:t>&lt;/Result&gt;</a:t>
            </a:r>
            <a:endParaRPr lang="en-US" altLang="sv-SE" sz="2000" noProof="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>
            <a:extLst>
              <a:ext uri="{FF2B5EF4-FFF2-40B4-BE49-F238E27FC236}">
                <a16:creationId xmlns:a16="http://schemas.microsoft.com/office/drawing/2014/main" id="{A30614CE-7748-4DD5-B547-6168A8041D9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prolog</a:t>
            </a:r>
          </a:p>
        </p:txBody>
      </p:sp>
      <p:sp>
        <p:nvSpPr>
          <p:cNvPr id="86019" name="Content Placeholder 2">
            <a:extLst>
              <a:ext uri="{FF2B5EF4-FFF2-40B4-BE49-F238E27FC236}">
                <a16:creationId xmlns:a16="http://schemas.microsoft.com/office/drawing/2014/main" id="{A1F0E6E8-507D-4E71-853C-F65AAFB98F30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Declare</a:t>
            </a:r>
          </a:p>
          <a:p>
            <a:pPr lvl="1"/>
            <a:r>
              <a:rPr lang="en-US" altLang="sv-SE" noProof="0" dirty="0"/>
              <a:t>functions</a:t>
            </a:r>
          </a:p>
          <a:p>
            <a:pPr lvl="1"/>
            <a:r>
              <a:rPr lang="en-US" altLang="sv-SE" noProof="0" dirty="0"/>
              <a:t>variables</a:t>
            </a:r>
          </a:p>
          <a:p>
            <a:pPr lvl="1"/>
            <a:r>
              <a:rPr lang="en-US" altLang="sv-SE" noProof="0" dirty="0"/>
              <a:t>namespaces</a:t>
            </a:r>
          </a:p>
          <a:p>
            <a:pPr lvl="1"/>
            <a:r>
              <a:rPr lang="en-US" altLang="sv-SE" noProof="0" dirty="0"/>
              <a:t>collation</a:t>
            </a:r>
          </a:p>
          <a:p>
            <a:pPr lvl="1"/>
            <a:r>
              <a:rPr lang="en-US" altLang="sv-SE" noProof="0" dirty="0"/>
              <a:t>sorting</a:t>
            </a:r>
          </a:p>
          <a:p>
            <a:pPr lvl="1"/>
            <a:r>
              <a:rPr lang="en-US" altLang="sv-SE" noProof="0" dirty="0"/>
              <a:t>etc.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>
            <a:extLst>
              <a:ext uri="{FF2B5EF4-FFF2-40B4-BE49-F238E27FC236}">
                <a16:creationId xmlns:a16="http://schemas.microsoft.com/office/drawing/2014/main" id="{94ECF9FE-0CD4-4C57-96EA-EC66F434F38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3.0 and 3.1</a:t>
            </a:r>
          </a:p>
        </p:txBody>
      </p:sp>
      <p:sp>
        <p:nvSpPr>
          <p:cNvPr id="88067" name="Content Placeholder 2">
            <a:extLst>
              <a:ext uri="{FF2B5EF4-FFF2-40B4-BE49-F238E27FC236}">
                <a16:creationId xmlns:a16="http://schemas.microsoft.com/office/drawing/2014/main" id="{77D6A423-8CC4-405B-B3FD-74E47642FFD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News</a:t>
            </a:r>
          </a:p>
          <a:p>
            <a:pPr lvl="1"/>
            <a:r>
              <a:rPr lang="en-US" altLang="sv-SE" noProof="0" dirty="0"/>
              <a:t>group by clause</a:t>
            </a:r>
          </a:p>
          <a:p>
            <a:pPr lvl="1"/>
            <a:r>
              <a:rPr lang="en-US" altLang="sv-SE" noProof="0" dirty="0"/>
              <a:t>the different clauses may appear in a more flexible order</a:t>
            </a:r>
          </a:p>
          <a:p>
            <a:pPr lvl="1"/>
            <a:r>
              <a:rPr lang="en-US" altLang="sv-SE" noProof="0" dirty="0"/>
              <a:t>switch expression</a:t>
            </a:r>
          </a:p>
          <a:p>
            <a:pPr lvl="1"/>
            <a:r>
              <a:rPr lang="en-US" altLang="sv-SE" noProof="0" dirty="0"/>
              <a:t>count clause</a:t>
            </a:r>
          </a:p>
          <a:p>
            <a:pPr lvl="1"/>
            <a:r>
              <a:rPr lang="en-US" altLang="sv-SE" noProof="0" dirty="0"/>
              <a:t>try/catch expression</a:t>
            </a:r>
          </a:p>
          <a:p>
            <a:pPr lvl="1"/>
            <a:r>
              <a:rPr lang="en-US" altLang="sv-SE" noProof="0" dirty="0"/>
              <a:t>dynamic and inline functions</a:t>
            </a:r>
          </a:p>
          <a:p>
            <a:pPr lvl="1"/>
            <a:r>
              <a:rPr lang="en-US" altLang="sv-SE" noProof="0" dirty="0"/>
              <a:t>computed constructor for namespace</a:t>
            </a:r>
          </a:p>
          <a:p>
            <a:pPr lvl="1"/>
            <a:r>
              <a:rPr lang="en-US" altLang="sv-SE" noProof="0" dirty="0"/>
              <a:t>many new functions, among others for mathematical operations </a:t>
            </a:r>
          </a:p>
          <a:p>
            <a:pPr lvl="1"/>
            <a:r>
              <a:rPr lang="en-US" altLang="sv-SE" noProof="0" dirty="0"/>
              <a:t>XQuery node test functions formally part of XPath</a:t>
            </a:r>
          </a:p>
          <a:p>
            <a:pPr lvl="1"/>
            <a:r>
              <a:rPr lang="en-US" altLang="sv-SE" noProof="0" dirty="0"/>
              <a:t>and much more</a:t>
            </a:r>
          </a:p>
          <a:p>
            <a:pPr lvl="1"/>
            <a:endParaRPr lang="en-US" altLang="sv-SE" noProof="0" dirty="0"/>
          </a:p>
          <a:p>
            <a:pPr lvl="1"/>
            <a:endParaRPr lang="en-US" altLang="sv-SE" noProof="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0D80E787-7846-476A-B3EE-943B340176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XQuery 3 - group by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78B56FE5-A8D9-4345-B134-E23F7547065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44488" y="836613"/>
            <a:ext cx="9066212" cy="56642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altLang="sv-SE" noProof="0" dirty="0"/>
              <a:t>Groups the iterations so that</a:t>
            </a:r>
          </a:p>
          <a:p>
            <a:pPr lvl="1" eaLnBrk="1" hangingPunct="1">
              <a:defRPr/>
            </a:pPr>
            <a:r>
              <a:rPr lang="en-US" altLang="sv-SE" noProof="0" dirty="0"/>
              <a:t>the return clause is executed once per group</a:t>
            </a:r>
          </a:p>
          <a:p>
            <a:pPr lvl="1" eaLnBrk="1" hangingPunct="1">
              <a:defRPr/>
            </a:pPr>
            <a:r>
              <a:rPr lang="en-US" altLang="sv-SE" noProof="0" dirty="0"/>
              <a:t>the iteration variables become sequences containing all the values of the relevant iterations</a:t>
            </a:r>
          </a:p>
          <a:p>
            <a:pPr lvl="1" eaLnBrk="1" hangingPunct="1">
              <a:defRPr/>
            </a:pPr>
            <a:endParaRPr lang="en-US" altLang="sv-SE" noProof="0" dirty="0"/>
          </a:p>
          <a:p>
            <a:pPr marL="474663" lvl="1" indent="0" eaLnBrk="1" hangingPunct="1">
              <a:buFontTx/>
              <a:buNone/>
              <a:defRPr/>
            </a:pPr>
            <a:r>
              <a:rPr lang="en-US" altLang="sv-SE" noProof="0" dirty="0"/>
              <a:t>for $x in 1 to 5</a:t>
            </a:r>
          </a:p>
          <a:p>
            <a:pPr marL="474663" lvl="1" indent="0" eaLnBrk="1" hangingPunct="1">
              <a:buFontTx/>
              <a:buNone/>
              <a:defRPr/>
            </a:pPr>
            <a:r>
              <a:rPr lang="en-US" altLang="sv-SE" noProof="0" dirty="0"/>
              <a:t>let $even := ($x mod 2) = 0</a:t>
            </a:r>
          </a:p>
          <a:p>
            <a:pPr marL="474663" lvl="1" indent="0" eaLnBrk="1" hangingPunct="1">
              <a:buFontTx/>
              <a:buNone/>
              <a:defRPr/>
            </a:pPr>
            <a:r>
              <a:rPr lang="en-US" altLang="sv-SE" noProof="0" dirty="0"/>
              <a:t>group by $</a:t>
            </a:r>
            <a:r>
              <a:rPr lang="en-US" altLang="sv-SE" dirty="0"/>
              <a:t>even</a:t>
            </a:r>
            <a:endParaRPr lang="en-US" altLang="sv-SE" noProof="0" dirty="0"/>
          </a:p>
          <a:p>
            <a:pPr marL="474663" lvl="1" indent="0" eaLnBrk="1" hangingPunct="1">
              <a:buFontTx/>
              <a:buNone/>
              <a:defRPr/>
            </a:pPr>
            <a:r>
              <a:rPr lang="en-US" altLang="sv-SE" noProof="0" dirty="0"/>
              <a:t>return element Numbers {attribute even {$even}, $x}</a:t>
            </a:r>
          </a:p>
          <a:p>
            <a:pPr marL="474663" lvl="1" indent="0" eaLnBrk="1" hangingPunct="1">
              <a:buFontTx/>
              <a:buNone/>
              <a:defRPr/>
            </a:pPr>
            <a:endParaRPr lang="en-US" altLang="sv-SE" noProof="0" dirty="0"/>
          </a:p>
          <a:p>
            <a:pPr marL="474663" lvl="1" indent="0" eaLnBrk="1" hangingPunct="1">
              <a:buFontTx/>
              <a:buNone/>
              <a:defRPr/>
            </a:pPr>
            <a:r>
              <a:rPr lang="en-US" altLang="sv-SE" noProof="0" dirty="0"/>
              <a:t>Result:</a:t>
            </a:r>
          </a:p>
          <a:p>
            <a:pPr marL="474663" lvl="1" indent="0" eaLnBrk="1" hangingPunct="1">
              <a:buFontTx/>
              <a:buNone/>
              <a:defRPr/>
            </a:pPr>
            <a:endParaRPr lang="en-US" altLang="sv-SE" noProof="0" dirty="0"/>
          </a:p>
          <a:p>
            <a:pPr marL="474663" lvl="1" indent="0" eaLnBrk="1" hangingPunct="1">
              <a:buFontTx/>
              <a:buNone/>
              <a:defRPr/>
            </a:pPr>
            <a:r>
              <a:rPr lang="en-US" altLang="sv-SE" noProof="0" dirty="0"/>
              <a:t>&lt;Numbers even="false"&gt;1 3 5&lt;/Numbers&gt;</a:t>
            </a:r>
          </a:p>
          <a:p>
            <a:pPr marL="474663" lvl="1" indent="0" eaLnBrk="1" hangingPunct="1">
              <a:buFontTx/>
              <a:buNone/>
              <a:defRPr/>
            </a:pPr>
            <a:r>
              <a:rPr lang="en-US" altLang="sv-SE" noProof="0" dirty="0"/>
              <a:t>&lt;Numbers even="true"&gt;2 4&lt;/Numbers&gt;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E319A90E-3DD6-4BAB-9E26-841BEB95D8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XQuery 3 - group by</a:t>
            </a:r>
          </a:p>
        </p:txBody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898D047B-84CA-4774-A7AE-5E512D04334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44488" y="836613"/>
            <a:ext cx="9066212" cy="2305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noProof="0" dirty="0"/>
              <a:t>can group on one or more variables</a:t>
            </a:r>
          </a:p>
          <a:p>
            <a:pPr eaLnBrk="1" hangingPunct="1"/>
            <a:r>
              <a:rPr lang="en-US" altLang="sv-SE" noProof="0" dirty="0"/>
              <a:t>the grouping variables can be declared earlier or in the group by clause</a:t>
            </a:r>
          </a:p>
          <a:p>
            <a:pPr lvl="1" eaLnBrk="1" hangingPunct="1"/>
            <a:r>
              <a:rPr lang="en-US" altLang="sv-SE" noProof="0" dirty="0"/>
              <a:t>Note! If a variable is reused, its content is overwritten</a:t>
            </a:r>
          </a:p>
          <a:p>
            <a:pPr lvl="1" eaLnBrk="1" hangingPunct="1"/>
            <a:endParaRPr lang="en-US" altLang="sv-SE" noProof="0" dirty="0"/>
          </a:p>
        </p:txBody>
      </p:sp>
      <p:sp>
        <p:nvSpPr>
          <p:cNvPr id="92164" name="Rectangle 1">
            <a:extLst>
              <a:ext uri="{FF2B5EF4-FFF2-40B4-BE49-F238E27FC236}">
                <a16:creationId xmlns:a16="http://schemas.microsoft.com/office/drawing/2014/main" id="{8DB9F223-1B7F-4AE8-B96A-73D0C8311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588" y="3716338"/>
            <a:ext cx="4895850" cy="258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1" eaLnBrk="1" hangingPunct="1">
              <a:lnSpc>
                <a:spcPct val="90000"/>
              </a:lnSpc>
            </a:pPr>
            <a:r>
              <a:rPr lang="en-US" altLang="sv-SE" sz="1800" dirty="0"/>
              <a:t>for $x in (1,1,2,3,2,1,2,3,2)</a:t>
            </a:r>
          </a:p>
          <a:p>
            <a:pPr marL="0" lvl="1" eaLnBrk="1" hangingPunct="1">
              <a:lnSpc>
                <a:spcPct val="90000"/>
              </a:lnSpc>
            </a:pPr>
            <a:r>
              <a:rPr lang="en-US" altLang="sv-SE" sz="1800" dirty="0"/>
              <a:t>group by $x</a:t>
            </a:r>
          </a:p>
          <a:p>
            <a:pPr marL="0" lvl="1" eaLnBrk="1" hangingPunct="1">
              <a:lnSpc>
                <a:spcPct val="90000"/>
              </a:lnSpc>
            </a:pPr>
            <a:r>
              <a:rPr lang="en-US" altLang="sv-SE" sz="1800" dirty="0"/>
              <a:t>return element Number {</a:t>
            </a:r>
          </a:p>
          <a:p>
            <a:pPr marL="0" lvl="1" eaLnBrk="1" hangingPunct="1">
              <a:lnSpc>
                <a:spcPct val="90000"/>
              </a:lnSpc>
            </a:pPr>
            <a:r>
              <a:rPr lang="en-US" altLang="sv-SE" sz="1800" dirty="0"/>
              <a:t>           attribute times {count($x)}, $x}</a:t>
            </a:r>
          </a:p>
          <a:p>
            <a:pPr marL="0" lvl="1" eaLnBrk="1" hangingPunct="1">
              <a:lnSpc>
                <a:spcPct val="90000"/>
              </a:lnSpc>
            </a:pPr>
            <a:endParaRPr lang="en-US" altLang="sv-SE" sz="1800" dirty="0"/>
          </a:p>
          <a:p>
            <a:pPr marL="0" lvl="1" eaLnBrk="1" hangingPunct="1">
              <a:lnSpc>
                <a:spcPct val="90000"/>
              </a:lnSpc>
            </a:pPr>
            <a:r>
              <a:rPr lang="en-US" altLang="sv-SE" sz="1800" dirty="0"/>
              <a:t>Result:</a:t>
            </a:r>
          </a:p>
          <a:p>
            <a:pPr marL="0" lvl="1" eaLnBrk="1" hangingPunct="1">
              <a:lnSpc>
                <a:spcPct val="90000"/>
              </a:lnSpc>
            </a:pPr>
            <a:endParaRPr lang="en-US" altLang="sv-SE" sz="1800" dirty="0"/>
          </a:p>
          <a:p>
            <a:pPr marL="0" lvl="1" eaLnBrk="1" hangingPunct="1">
              <a:lnSpc>
                <a:spcPct val="90000"/>
              </a:lnSpc>
            </a:pPr>
            <a:r>
              <a:rPr lang="en-US" altLang="sv-SE" sz="1800" dirty="0"/>
              <a:t>&lt;Number times="1"&gt;1&lt;/Number&gt;</a:t>
            </a:r>
          </a:p>
          <a:p>
            <a:pPr marL="0" lvl="1" eaLnBrk="1" hangingPunct="1">
              <a:lnSpc>
                <a:spcPct val="90000"/>
              </a:lnSpc>
            </a:pPr>
            <a:r>
              <a:rPr lang="en-US" altLang="sv-SE" sz="1800" dirty="0"/>
              <a:t>&lt;Number times="1"&gt;2&lt;/Number&gt;</a:t>
            </a:r>
          </a:p>
          <a:p>
            <a:pPr marL="0" lvl="1" eaLnBrk="1" hangingPunct="1">
              <a:lnSpc>
                <a:spcPct val="90000"/>
              </a:lnSpc>
            </a:pPr>
            <a:r>
              <a:rPr lang="en-US" altLang="sv-SE" sz="1800" dirty="0"/>
              <a:t>&lt;Number times="1"&gt;3&lt;/Number&gt;</a:t>
            </a:r>
          </a:p>
        </p:txBody>
      </p:sp>
      <p:sp>
        <p:nvSpPr>
          <p:cNvPr id="92165" name="Rectangle 4">
            <a:extLst>
              <a:ext uri="{FF2B5EF4-FFF2-40B4-BE49-F238E27FC236}">
                <a16:creationId xmlns:a16="http://schemas.microsoft.com/office/drawing/2014/main" id="{3D01A0D6-2FF0-4161-9DA8-77866A92CC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4263" y="3789363"/>
            <a:ext cx="4897437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048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lnSpc>
                <a:spcPct val="90000"/>
              </a:lnSpc>
            </a:pPr>
            <a:r>
              <a:rPr lang="en-US" altLang="sv-SE" sz="1800" dirty="0"/>
              <a:t>for $x in (1,1,2,3,2,1,2,3,2)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sv-SE" sz="1800" dirty="0"/>
              <a:t>group by $y := $x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sv-SE" sz="1800" dirty="0"/>
              <a:t>return element Number {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sv-SE" sz="1800" dirty="0"/>
              <a:t>            attribute times {count($x)}, $y}</a:t>
            </a:r>
          </a:p>
          <a:p>
            <a:pPr lvl="1" eaLnBrk="1" hangingPunct="1">
              <a:lnSpc>
                <a:spcPct val="90000"/>
              </a:lnSpc>
            </a:pPr>
            <a:endParaRPr lang="en-US" altLang="sv-SE" sz="1800" dirty="0"/>
          </a:p>
          <a:p>
            <a:pPr lvl="1" eaLnBrk="1" hangingPunct="1">
              <a:lnSpc>
                <a:spcPct val="90000"/>
              </a:lnSpc>
            </a:pPr>
            <a:r>
              <a:rPr lang="en-US" altLang="sv-SE" sz="1800" dirty="0"/>
              <a:t>Result:</a:t>
            </a:r>
          </a:p>
          <a:p>
            <a:pPr lvl="1" eaLnBrk="1" hangingPunct="1">
              <a:lnSpc>
                <a:spcPct val="90000"/>
              </a:lnSpc>
            </a:pPr>
            <a:endParaRPr lang="en-US" altLang="sv-SE" sz="1800" dirty="0"/>
          </a:p>
          <a:p>
            <a:pPr lvl="1" eaLnBrk="1" hangingPunct="1">
              <a:lnSpc>
                <a:spcPct val="90000"/>
              </a:lnSpc>
            </a:pPr>
            <a:r>
              <a:rPr lang="en-US" altLang="sv-SE" sz="1800" dirty="0"/>
              <a:t>&lt;Number times="3"&gt;1&lt;/Number&gt;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sv-SE" sz="1800" dirty="0"/>
              <a:t>&lt;Number times="4"&gt;2&lt;/Number&gt;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sv-SE" sz="1800" dirty="0"/>
              <a:t>&lt;Number times="2"&gt;3&lt;/Number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>
            <a:extLst>
              <a:ext uri="{FF2B5EF4-FFF2-40B4-BE49-F238E27FC236}">
                <a16:creationId xmlns:a16="http://schemas.microsoft.com/office/drawing/2014/main" id="{FBC887EF-56A5-4E4F-8F72-A845065200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XQuery 3 - Mixed clauses</a:t>
            </a:r>
          </a:p>
        </p:txBody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E021AD06-6093-4A3E-9E76-A69922EAA33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44488" y="836613"/>
            <a:ext cx="9066212" cy="5664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74663" lvl="1" indent="0" eaLnBrk="1" hangingPunct="1">
              <a:buFontTx/>
              <a:buNone/>
            </a:pPr>
            <a:r>
              <a:rPr lang="en-US" altLang="sv-SE" sz="1800" noProof="0" dirty="0"/>
              <a:t>for $x in (1,1,2,3,2,1,2,3,2,4,5,3)</a:t>
            </a:r>
          </a:p>
          <a:p>
            <a:pPr marL="474663" lvl="1" indent="0" eaLnBrk="1" hangingPunct="1">
              <a:buFontTx/>
              <a:buNone/>
            </a:pPr>
            <a:r>
              <a:rPr lang="en-US" altLang="sv-SE" sz="1800" noProof="0" dirty="0"/>
              <a:t>where $x &lt; 5</a:t>
            </a:r>
          </a:p>
          <a:p>
            <a:pPr marL="474663" lvl="1" indent="0" eaLnBrk="1" hangingPunct="1">
              <a:buFontTx/>
              <a:buNone/>
            </a:pPr>
            <a:r>
              <a:rPr lang="en-US" altLang="sv-SE" sz="1800" noProof="0" dirty="0"/>
              <a:t>group by $v := $x</a:t>
            </a:r>
          </a:p>
          <a:p>
            <a:pPr marL="474663" lvl="1" indent="0" eaLnBrk="1" hangingPunct="1">
              <a:buFontTx/>
              <a:buNone/>
            </a:pPr>
            <a:r>
              <a:rPr lang="en-US" altLang="sv-SE" sz="1800" noProof="0" dirty="0"/>
              <a:t>where count($x) &gt; 1</a:t>
            </a:r>
          </a:p>
          <a:p>
            <a:pPr marL="474663" lvl="1" indent="0" eaLnBrk="1" hangingPunct="1">
              <a:buFontTx/>
              <a:buNone/>
            </a:pPr>
            <a:r>
              <a:rPr lang="en-US" altLang="sv-SE" sz="1800" noProof="0" dirty="0"/>
              <a:t>let $s := sum($x)</a:t>
            </a:r>
          </a:p>
          <a:p>
            <a:pPr marL="474663" lvl="1" indent="0" eaLnBrk="1" hangingPunct="1">
              <a:buFontTx/>
              <a:buNone/>
            </a:pPr>
            <a:r>
              <a:rPr lang="en-US" altLang="sv-SE" sz="1800" noProof="0" dirty="0"/>
              <a:t>return &lt;Number value="{$v}" sum="{$s}" /&gt;</a:t>
            </a:r>
          </a:p>
          <a:p>
            <a:pPr marL="474663" lvl="1" indent="0" eaLnBrk="1" hangingPunct="1">
              <a:buFontTx/>
              <a:buNone/>
            </a:pPr>
            <a:endParaRPr lang="en-US" altLang="sv-SE" noProof="0" dirty="0"/>
          </a:p>
          <a:p>
            <a:pPr marL="474663" lvl="1" indent="0" eaLnBrk="1" hangingPunct="1">
              <a:buFontTx/>
              <a:buNone/>
            </a:pPr>
            <a:r>
              <a:rPr lang="en-US" altLang="sv-SE" noProof="0" dirty="0"/>
              <a:t>Result:</a:t>
            </a:r>
          </a:p>
          <a:p>
            <a:pPr marL="474663" lvl="1" indent="0" eaLnBrk="1" hangingPunct="1">
              <a:buFontTx/>
              <a:buNone/>
            </a:pPr>
            <a:endParaRPr lang="en-US" altLang="sv-SE" noProof="0" dirty="0"/>
          </a:p>
          <a:p>
            <a:pPr marL="474663" lvl="1" indent="0" eaLnBrk="1" hangingPunct="1">
              <a:buFontTx/>
              <a:buNone/>
            </a:pPr>
            <a:r>
              <a:rPr lang="en-US" altLang="sv-SE" noProof="0" dirty="0"/>
              <a:t>&lt;Number value="1" sum="3"/&gt;</a:t>
            </a:r>
          </a:p>
          <a:p>
            <a:pPr marL="474663" lvl="1" indent="0" eaLnBrk="1" hangingPunct="1">
              <a:buFontTx/>
              <a:buNone/>
            </a:pPr>
            <a:r>
              <a:rPr lang="en-US" altLang="sv-SE" noProof="0" dirty="0"/>
              <a:t>&lt;Number value="2" sum="8"/&gt;</a:t>
            </a:r>
          </a:p>
          <a:p>
            <a:pPr marL="474663" lvl="1" indent="0" eaLnBrk="1" hangingPunct="1">
              <a:buFontTx/>
              <a:buNone/>
            </a:pPr>
            <a:r>
              <a:rPr lang="en-US" altLang="sv-SE" noProof="0" dirty="0"/>
              <a:t>&lt;Number value="3" sum="9"/&gt;</a:t>
            </a:r>
          </a:p>
          <a:p>
            <a:pPr marL="474663" lvl="1" indent="0" eaLnBrk="1" hangingPunct="1">
              <a:buFontTx/>
              <a:buNone/>
            </a:pPr>
            <a:endParaRPr lang="en-US" altLang="sv-SE" noProof="0" dirty="0"/>
          </a:p>
          <a:p>
            <a:pPr marL="474663" lvl="1" indent="0" eaLnBrk="1" hangingPunct="1">
              <a:buFontTx/>
              <a:buNone/>
            </a:pPr>
            <a:r>
              <a:rPr lang="en-US" altLang="sv-SE" dirty="0"/>
              <a:t>Start with a let or a for and finish with a return. The rest is free!</a:t>
            </a:r>
            <a:endParaRPr lang="en-US" altLang="sv-SE" noProof="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>
            <a:extLst>
              <a:ext uri="{FF2B5EF4-FFF2-40B4-BE49-F238E27FC236}">
                <a16:creationId xmlns:a16="http://schemas.microsoft.com/office/drawing/2014/main" id="{DA1D1F40-0E46-4A4C-8451-997483D0FF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XQuery 3 - switch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3A945C20-6C1F-47D0-86C5-5AD1881081C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44488" y="836613"/>
            <a:ext cx="9066212" cy="56642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altLang="sv-SE" noProof="0" dirty="0"/>
              <a:t>Instead of nested if-then-else</a:t>
            </a:r>
          </a:p>
          <a:p>
            <a:pPr lvl="1" eaLnBrk="1" hangingPunct="1">
              <a:defRPr/>
            </a:pPr>
            <a:r>
              <a:rPr lang="en-US" altLang="sv-SE" noProof="0" dirty="0"/>
              <a:t>many case</a:t>
            </a:r>
          </a:p>
          <a:p>
            <a:pPr lvl="1" eaLnBrk="1" hangingPunct="1">
              <a:defRPr/>
            </a:pPr>
            <a:r>
              <a:rPr lang="en-US" altLang="sv-SE" dirty="0"/>
              <a:t>one</a:t>
            </a:r>
            <a:r>
              <a:rPr lang="en-US" altLang="sv-SE" noProof="0" dirty="0"/>
              <a:t> default</a:t>
            </a:r>
          </a:p>
          <a:p>
            <a:pPr lvl="1" eaLnBrk="1" hangingPunct="1">
              <a:defRPr/>
            </a:pPr>
            <a:endParaRPr lang="en-US" altLang="sv-SE" noProof="0" dirty="0"/>
          </a:p>
          <a:p>
            <a:pPr marL="474663" lvl="1" indent="0" eaLnBrk="1" hangingPunct="1">
              <a:buFontTx/>
              <a:buNone/>
              <a:defRPr/>
            </a:pPr>
            <a:r>
              <a:rPr lang="en-US" altLang="sv-SE" noProof="0" dirty="0"/>
              <a:t>for $x in 0 to 3</a:t>
            </a:r>
          </a:p>
          <a:p>
            <a:pPr marL="474663" lvl="1" indent="0" eaLnBrk="1" hangingPunct="1">
              <a:buFontTx/>
              <a:buNone/>
              <a:defRPr/>
            </a:pPr>
            <a:r>
              <a:rPr lang="en-US" altLang="sv-SE" noProof="0" dirty="0"/>
              <a:t>return element {switch ($x)</a:t>
            </a:r>
          </a:p>
          <a:p>
            <a:pPr marL="474663" lvl="1" indent="0" eaLnBrk="1" hangingPunct="1">
              <a:buFontTx/>
              <a:buNone/>
              <a:defRPr/>
            </a:pPr>
            <a:r>
              <a:rPr lang="en-US" altLang="sv-SE" noProof="0" dirty="0"/>
              <a:t>                               case 0 return "Zero"</a:t>
            </a:r>
          </a:p>
          <a:p>
            <a:pPr marL="474663" lvl="1" indent="0" eaLnBrk="1" hangingPunct="1">
              <a:buFontTx/>
              <a:buNone/>
              <a:defRPr/>
            </a:pPr>
            <a:r>
              <a:rPr lang="en-US" altLang="sv-SE" noProof="0" dirty="0"/>
              <a:t>                               case 1 return "</a:t>
            </a:r>
            <a:r>
              <a:rPr lang="en-US" altLang="sv-SE" dirty="0"/>
              <a:t>One</a:t>
            </a:r>
            <a:r>
              <a:rPr lang="en-US" altLang="sv-SE" noProof="0" dirty="0"/>
              <a:t>"</a:t>
            </a:r>
          </a:p>
          <a:p>
            <a:pPr marL="474663" lvl="1" indent="0" eaLnBrk="1" hangingPunct="1">
              <a:buFontTx/>
              <a:buNone/>
              <a:defRPr/>
            </a:pPr>
            <a:r>
              <a:rPr lang="en-US" altLang="sv-SE" noProof="0" dirty="0"/>
              <a:t>                               default return "Many"} {$x}</a:t>
            </a:r>
          </a:p>
          <a:p>
            <a:pPr marL="474663" lvl="1" indent="0" eaLnBrk="1" hangingPunct="1">
              <a:buFontTx/>
              <a:buNone/>
              <a:defRPr/>
            </a:pPr>
            <a:endParaRPr lang="en-US" altLang="sv-SE" noProof="0" dirty="0"/>
          </a:p>
          <a:p>
            <a:pPr marL="474663" lvl="1" indent="0" eaLnBrk="1" hangingPunct="1">
              <a:buFontTx/>
              <a:buNone/>
              <a:defRPr/>
            </a:pPr>
            <a:r>
              <a:rPr lang="en-US" altLang="sv-SE" noProof="0" dirty="0"/>
              <a:t>Result:</a:t>
            </a:r>
          </a:p>
          <a:p>
            <a:pPr marL="474663" lvl="1" indent="0" eaLnBrk="1" hangingPunct="1">
              <a:buFontTx/>
              <a:buNone/>
              <a:defRPr/>
            </a:pPr>
            <a:endParaRPr lang="en-US" altLang="sv-SE" noProof="0" dirty="0"/>
          </a:p>
          <a:p>
            <a:pPr marL="474663" lvl="1" indent="0" eaLnBrk="1" hangingPunct="1">
              <a:buFontTx/>
              <a:buNone/>
              <a:defRPr/>
            </a:pPr>
            <a:r>
              <a:rPr lang="en-US" altLang="sv-SE" noProof="0" dirty="0"/>
              <a:t>&lt;Zero&gt;0&lt;/Zero&gt;</a:t>
            </a:r>
          </a:p>
          <a:p>
            <a:pPr marL="474663" lvl="1" indent="0" eaLnBrk="1" hangingPunct="1">
              <a:buFontTx/>
              <a:buNone/>
              <a:defRPr/>
            </a:pPr>
            <a:r>
              <a:rPr lang="en-US" altLang="sv-SE" noProof="0" dirty="0"/>
              <a:t>&lt;One&gt;1&lt;/One&gt;</a:t>
            </a:r>
          </a:p>
          <a:p>
            <a:pPr marL="474663" lvl="1" indent="0" eaLnBrk="1" hangingPunct="1">
              <a:buFontTx/>
              <a:buNone/>
              <a:defRPr/>
            </a:pPr>
            <a:r>
              <a:rPr lang="en-US" altLang="sv-SE" noProof="0" dirty="0"/>
              <a:t>&lt;Many&gt;2&lt;/Many&gt;</a:t>
            </a:r>
          </a:p>
          <a:p>
            <a:pPr marL="474663" lvl="1" indent="0" eaLnBrk="1" hangingPunct="1">
              <a:buFontTx/>
              <a:buNone/>
              <a:defRPr/>
            </a:pPr>
            <a:r>
              <a:rPr lang="en-US" altLang="sv-SE" noProof="0" dirty="0"/>
              <a:t>&lt;Many&gt;3&lt;/Many&gt;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>
            <a:extLst>
              <a:ext uri="{FF2B5EF4-FFF2-40B4-BE49-F238E27FC236}">
                <a16:creationId xmlns:a16="http://schemas.microsoft.com/office/drawing/2014/main" id="{ADFEAE86-1A67-4676-8B32-BC730199CE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XQuery 3 - count (clause)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18706207-02B3-4928-B114-B9D206689B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44488" y="836613"/>
            <a:ext cx="9432925" cy="56642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altLang="sv-SE" noProof="0" dirty="0"/>
              <a:t>Counts the iterations that reach it (the count clause)</a:t>
            </a:r>
          </a:p>
          <a:p>
            <a:pPr eaLnBrk="1" hangingPunct="1">
              <a:defRPr/>
            </a:pPr>
            <a:endParaRPr lang="en-US" altLang="sv-SE" noProof="0" dirty="0"/>
          </a:p>
          <a:p>
            <a:pPr marL="58738" indent="0" eaLnBrk="1" hangingPunct="1">
              <a:buFontTx/>
              <a:buNone/>
              <a:defRPr/>
            </a:pPr>
            <a:r>
              <a:rPr lang="en-US" altLang="sv-SE" sz="1800" noProof="0" dirty="0"/>
              <a:t>for $x in 4 to 10</a:t>
            </a:r>
          </a:p>
          <a:p>
            <a:pPr marL="58738" indent="0" eaLnBrk="1" hangingPunct="1">
              <a:buFontTx/>
              <a:buNone/>
              <a:defRPr/>
            </a:pPr>
            <a:r>
              <a:rPr lang="en-US" altLang="sv-SE" sz="1800" noProof="0" dirty="0"/>
              <a:t>count $loop</a:t>
            </a:r>
          </a:p>
          <a:p>
            <a:pPr marL="58738" indent="0" eaLnBrk="1" hangingPunct="1">
              <a:buFontTx/>
              <a:buNone/>
              <a:defRPr/>
            </a:pPr>
            <a:r>
              <a:rPr lang="en-US" altLang="sv-SE" sz="1800" noProof="0" dirty="0"/>
              <a:t>let $nested := let $a := $x count $</a:t>
            </a:r>
            <a:r>
              <a:rPr lang="en-US" altLang="sv-SE" sz="1800" noProof="0" dirty="0" err="1"/>
              <a:t>i</a:t>
            </a:r>
            <a:r>
              <a:rPr lang="en-US" altLang="sv-SE" sz="1800" noProof="0" dirty="0"/>
              <a:t> return $</a:t>
            </a:r>
            <a:r>
              <a:rPr lang="en-US" altLang="sv-SE" sz="1800" noProof="0" dirty="0" err="1"/>
              <a:t>i</a:t>
            </a:r>
            <a:endParaRPr lang="en-US" altLang="sv-SE" sz="1800" noProof="0" dirty="0"/>
          </a:p>
          <a:p>
            <a:pPr marL="58738" indent="0" eaLnBrk="1" hangingPunct="1">
              <a:buFontTx/>
              <a:buNone/>
              <a:defRPr/>
            </a:pPr>
            <a:r>
              <a:rPr lang="en-US" altLang="sv-SE" sz="1800" noProof="0" dirty="0"/>
              <a:t>where $x mod 2 = 0</a:t>
            </a:r>
          </a:p>
          <a:p>
            <a:pPr marL="58738" indent="0" eaLnBrk="1" hangingPunct="1">
              <a:buFontTx/>
              <a:buNone/>
              <a:defRPr/>
            </a:pPr>
            <a:r>
              <a:rPr lang="en-US" altLang="sv-SE" sz="1800" noProof="0" dirty="0"/>
              <a:t>count $correct</a:t>
            </a:r>
          </a:p>
          <a:p>
            <a:pPr marL="58738" indent="0" eaLnBrk="1" hangingPunct="1">
              <a:buFontTx/>
              <a:buNone/>
              <a:defRPr/>
            </a:pPr>
            <a:r>
              <a:rPr lang="en-US" altLang="sv-SE" sz="1800" noProof="0" dirty="0"/>
              <a:t>return &lt;Number x="{$x}" loop="{$loop}" correct="{$correct}" nested="{$nested}"/&gt;</a:t>
            </a:r>
          </a:p>
          <a:p>
            <a:pPr marL="58738" indent="0" eaLnBrk="1" hangingPunct="1">
              <a:buFontTx/>
              <a:buNone/>
              <a:defRPr/>
            </a:pPr>
            <a:endParaRPr lang="en-US" altLang="sv-SE" sz="1800" noProof="0" dirty="0"/>
          </a:p>
          <a:p>
            <a:pPr marL="58738" indent="0" eaLnBrk="1" hangingPunct="1">
              <a:buFontTx/>
              <a:buNone/>
              <a:defRPr/>
            </a:pPr>
            <a:r>
              <a:rPr lang="en-US" altLang="sv-SE" sz="1800" noProof="0" dirty="0"/>
              <a:t>Result:</a:t>
            </a:r>
          </a:p>
          <a:p>
            <a:pPr marL="58738" indent="0" eaLnBrk="1" hangingPunct="1">
              <a:buFontTx/>
              <a:buNone/>
              <a:defRPr/>
            </a:pPr>
            <a:endParaRPr lang="en-US" altLang="sv-SE" sz="1800" noProof="0" dirty="0"/>
          </a:p>
          <a:p>
            <a:pPr marL="58738" indent="0" eaLnBrk="1" hangingPunct="1">
              <a:buFontTx/>
              <a:buNone/>
              <a:defRPr/>
            </a:pPr>
            <a:r>
              <a:rPr lang="en-US" altLang="sv-SE" sz="1800" noProof="0" dirty="0"/>
              <a:t>&lt;Number x="4" loop="1" correct="1" nested="1"/&gt;</a:t>
            </a:r>
          </a:p>
          <a:p>
            <a:pPr marL="58738" indent="0" eaLnBrk="1" hangingPunct="1">
              <a:buFontTx/>
              <a:buNone/>
              <a:defRPr/>
            </a:pPr>
            <a:r>
              <a:rPr lang="en-US" altLang="sv-SE" sz="1800" noProof="0" dirty="0"/>
              <a:t>&lt;Number x="6" loop="3" correct="2" nested="1"/&gt;</a:t>
            </a:r>
          </a:p>
          <a:p>
            <a:pPr marL="58738" indent="0" eaLnBrk="1" hangingPunct="1">
              <a:buFontTx/>
              <a:buNone/>
              <a:defRPr/>
            </a:pPr>
            <a:r>
              <a:rPr lang="en-US" altLang="sv-SE" sz="1800" noProof="0" dirty="0"/>
              <a:t>&lt;Number x="8" loop="5" correct="3" nested="1"/&gt;</a:t>
            </a:r>
          </a:p>
          <a:p>
            <a:pPr marL="58738" indent="0" eaLnBrk="1" hangingPunct="1">
              <a:buFontTx/>
              <a:buNone/>
              <a:defRPr/>
            </a:pPr>
            <a:r>
              <a:rPr lang="en-US" altLang="sv-SE" sz="1800" noProof="0" dirty="0"/>
              <a:t>&lt;Number x="10" loop="7" correct="4" nested="1"/&gt;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EA94260C-8C09-4F0B-9B62-17EF3D71A0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XQuery 3 - dynamic functions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64AFB00B-3C08-4B3D-B350-D92282AD243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44488" y="836613"/>
            <a:ext cx="9432925" cy="56642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altLang="sv-SE" noProof="0" dirty="0"/>
              <a:t>Functions may be handled as values and assigned to variables</a:t>
            </a:r>
          </a:p>
          <a:p>
            <a:pPr eaLnBrk="1" hangingPunct="1">
              <a:defRPr/>
            </a:pPr>
            <a:r>
              <a:rPr lang="en-US" altLang="sv-SE" dirty="0"/>
              <a:t>All functions can be referred to with their name and cardinality</a:t>
            </a:r>
            <a:endParaRPr lang="en-US" altLang="sv-SE" noProof="0" dirty="0"/>
          </a:p>
          <a:p>
            <a:pPr lvl="1" eaLnBrk="1" hangingPunct="1">
              <a:defRPr/>
            </a:pPr>
            <a:r>
              <a:rPr lang="en-US" altLang="sv-SE" dirty="0"/>
              <a:t>Example:</a:t>
            </a:r>
            <a:r>
              <a:rPr lang="en-US" altLang="sv-SE" noProof="0" dirty="0"/>
              <a:t> The function count that takes one parameter is count#1</a:t>
            </a:r>
          </a:p>
          <a:p>
            <a:pPr eaLnBrk="1" hangingPunct="1">
              <a:defRPr/>
            </a:pPr>
            <a:endParaRPr lang="en-US" altLang="sv-SE" noProof="0" dirty="0"/>
          </a:p>
          <a:p>
            <a:pPr marL="58738" indent="0" eaLnBrk="1" hangingPunct="1">
              <a:buFontTx/>
              <a:buNone/>
              <a:defRPr/>
            </a:pPr>
            <a:r>
              <a:rPr lang="en-US" altLang="sv-SE" sz="1800" noProof="0" dirty="0"/>
              <a:t>let $f := (upper-case#1, lower-case#1)</a:t>
            </a:r>
          </a:p>
          <a:p>
            <a:pPr marL="58738" indent="0" eaLnBrk="1" hangingPunct="1">
              <a:buFontTx/>
              <a:buNone/>
              <a:defRPr/>
            </a:pPr>
            <a:r>
              <a:rPr lang="en-US" altLang="sv-SE" sz="1800" noProof="0" dirty="0"/>
              <a:t>for $x in 1 to 4</a:t>
            </a:r>
          </a:p>
          <a:p>
            <a:pPr marL="58738" indent="0" eaLnBrk="1" hangingPunct="1">
              <a:buFontTx/>
              <a:buNone/>
              <a:defRPr/>
            </a:pPr>
            <a:r>
              <a:rPr lang="en-US" altLang="sv-SE" sz="1800" noProof="0" dirty="0"/>
              <a:t>return element Result {$f[$x mod 2 + 1]("</a:t>
            </a:r>
            <a:r>
              <a:rPr lang="en-US" altLang="sv-SE" sz="1800" noProof="0" dirty="0" err="1"/>
              <a:t>STockHOLm</a:t>
            </a:r>
            <a:r>
              <a:rPr lang="en-US" altLang="sv-SE" sz="1800" noProof="0" dirty="0"/>
              <a:t>")}</a:t>
            </a:r>
          </a:p>
          <a:p>
            <a:pPr marL="58738" indent="0" eaLnBrk="1" hangingPunct="1">
              <a:buFontTx/>
              <a:buNone/>
              <a:defRPr/>
            </a:pPr>
            <a:endParaRPr lang="en-US" altLang="sv-SE" sz="1800" noProof="0" dirty="0"/>
          </a:p>
          <a:p>
            <a:pPr marL="58738" indent="0" eaLnBrk="1" hangingPunct="1">
              <a:buFontTx/>
              <a:buNone/>
              <a:defRPr/>
            </a:pPr>
            <a:r>
              <a:rPr lang="en-US" altLang="sv-SE" sz="1800" noProof="0" dirty="0"/>
              <a:t>Result:</a:t>
            </a:r>
          </a:p>
          <a:p>
            <a:pPr marL="58738" indent="0" eaLnBrk="1" hangingPunct="1">
              <a:buFontTx/>
              <a:buNone/>
              <a:defRPr/>
            </a:pPr>
            <a:endParaRPr lang="en-US" altLang="sv-SE" sz="1800" noProof="0" dirty="0"/>
          </a:p>
          <a:p>
            <a:pPr marL="58738" indent="0" eaLnBrk="1" hangingPunct="1">
              <a:buFontTx/>
              <a:buNone/>
              <a:defRPr/>
            </a:pPr>
            <a:r>
              <a:rPr lang="en-US" altLang="sv-SE" sz="1800" noProof="0" dirty="0"/>
              <a:t>&lt;Result&gt;</a:t>
            </a:r>
            <a:r>
              <a:rPr lang="en-US" altLang="sv-SE" sz="1800" noProof="0" dirty="0" err="1"/>
              <a:t>stockholm</a:t>
            </a:r>
            <a:r>
              <a:rPr lang="en-US" altLang="sv-SE" sz="1800" noProof="0" dirty="0"/>
              <a:t>&lt;/Result&gt;</a:t>
            </a:r>
          </a:p>
          <a:p>
            <a:pPr marL="58738" indent="0" eaLnBrk="1" hangingPunct="1">
              <a:buFontTx/>
              <a:buNone/>
              <a:defRPr/>
            </a:pPr>
            <a:r>
              <a:rPr lang="en-US" altLang="sv-SE" sz="1800" noProof="0" dirty="0"/>
              <a:t>&lt;Result&gt;STOCKHOLM&lt;/Result&gt;</a:t>
            </a:r>
          </a:p>
          <a:p>
            <a:pPr marL="58738" indent="0" eaLnBrk="1" hangingPunct="1">
              <a:buFontTx/>
              <a:buNone/>
              <a:defRPr/>
            </a:pPr>
            <a:r>
              <a:rPr lang="en-US" altLang="sv-SE" sz="1800" noProof="0" dirty="0"/>
              <a:t>&lt;Result&gt;</a:t>
            </a:r>
            <a:r>
              <a:rPr lang="en-US" altLang="sv-SE" sz="1800" noProof="0" dirty="0" err="1"/>
              <a:t>stockholm</a:t>
            </a:r>
            <a:r>
              <a:rPr lang="en-US" altLang="sv-SE" sz="1800" noProof="0" dirty="0"/>
              <a:t>&lt;/Result&gt;</a:t>
            </a:r>
          </a:p>
          <a:p>
            <a:pPr marL="58738" indent="0" eaLnBrk="1" hangingPunct="1">
              <a:buFontTx/>
              <a:buNone/>
              <a:defRPr/>
            </a:pPr>
            <a:r>
              <a:rPr lang="en-US" altLang="sv-SE" sz="1800" noProof="0" dirty="0"/>
              <a:t>&lt;Result&gt;STOCKHOLM&lt;/Result&gt;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>
            <a:extLst>
              <a:ext uri="{FF2B5EF4-FFF2-40B4-BE49-F238E27FC236}">
                <a16:creationId xmlns:a16="http://schemas.microsoft.com/office/drawing/2014/main" id="{26680D63-528E-448F-9448-877F415E91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XQuery 3 - inline functions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40D9A30E-8E7F-44A9-AF5A-26105C42E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44488" y="836613"/>
            <a:ext cx="9432925" cy="56642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altLang="sv-SE" noProof="0" dirty="0"/>
              <a:t>Functions may be defined inline (without naming them)</a:t>
            </a:r>
          </a:p>
          <a:p>
            <a:pPr eaLnBrk="1" hangingPunct="1">
              <a:defRPr/>
            </a:pPr>
            <a:endParaRPr lang="en-US" altLang="sv-SE" noProof="0" dirty="0"/>
          </a:p>
          <a:p>
            <a:pPr marL="58738" indent="0" eaLnBrk="1" hangingPunct="1">
              <a:buFontTx/>
              <a:buNone/>
              <a:tabLst>
                <a:tab pos="2962275" algn="l"/>
              </a:tabLst>
              <a:defRPr/>
            </a:pPr>
            <a:r>
              <a:rPr lang="en-US" altLang="sv-SE" sz="1800" noProof="0" dirty="0"/>
              <a:t>let $f := function($a) {sum(let $as := string($a) </a:t>
            </a:r>
          </a:p>
          <a:p>
            <a:pPr marL="58738" indent="0" eaLnBrk="1" hangingPunct="1">
              <a:buFontTx/>
              <a:buNone/>
              <a:tabLst>
                <a:tab pos="2962275" algn="l"/>
              </a:tabLst>
              <a:defRPr/>
            </a:pPr>
            <a:r>
              <a:rPr lang="en-US" altLang="sv-SE" sz="1800" noProof="0" dirty="0"/>
              <a:t>	for $</a:t>
            </a:r>
            <a:r>
              <a:rPr lang="en-US" altLang="sv-SE" sz="1800" dirty="0"/>
              <a:t>p</a:t>
            </a:r>
            <a:r>
              <a:rPr lang="en-US" altLang="sv-SE" sz="1800" noProof="0" dirty="0"/>
              <a:t> in 1 to string-length($as) </a:t>
            </a:r>
          </a:p>
          <a:p>
            <a:pPr marL="58738" indent="0" eaLnBrk="1" hangingPunct="1">
              <a:buFontTx/>
              <a:buNone/>
              <a:tabLst>
                <a:tab pos="2962275" algn="l"/>
              </a:tabLst>
              <a:defRPr/>
            </a:pPr>
            <a:r>
              <a:rPr lang="en-US" altLang="sv-SE" sz="1800" noProof="0" dirty="0"/>
              <a:t>	return </a:t>
            </a:r>
            <a:r>
              <a:rPr lang="en-US" altLang="sv-SE" sz="1800" noProof="0" dirty="0" err="1"/>
              <a:t>xs:integer</a:t>
            </a:r>
            <a:r>
              <a:rPr lang="en-US" altLang="sv-SE" sz="1800" noProof="0" dirty="0"/>
              <a:t>(substring($as, $p, 1))) }</a:t>
            </a:r>
          </a:p>
          <a:p>
            <a:pPr marL="58738" indent="0" eaLnBrk="1" hangingPunct="1">
              <a:buFontTx/>
              <a:buNone/>
              <a:tabLst>
                <a:tab pos="2962275" algn="l"/>
              </a:tabLst>
              <a:defRPr/>
            </a:pPr>
            <a:r>
              <a:rPr lang="en-US" altLang="sv-SE" sz="1800" noProof="0" dirty="0"/>
              <a:t>for $x in (1999, 5005005, 123456789)</a:t>
            </a:r>
          </a:p>
          <a:p>
            <a:pPr marL="58738" indent="0" eaLnBrk="1" hangingPunct="1">
              <a:buFontTx/>
              <a:buNone/>
              <a:tabLst>
                <a:tab pos="2962275" algn="l"/>
              </a:tabLst>
              <a:defRPr/>
            </a:pPr>
            <a:r>
              <a:rPr lang="en-US" altLang="sv-SE" sz="1800" noProof="0" dirty="0"/>
              <a:t>return element Result {attribute input {$x}, $f($x)}</a:t>
            </a:r>
          </a:p>
          <a:p>
            <a:pPr marL="58738" indent="0" eaLnBrk="1" hangingPunct="1">
              <a:buFontTx/>
              <a:buNone/>
              <a:defRPr/>
            </a:pPr>
            <a:endParaRPr lang="en-US" altLang="sv-SE" sz="1800" noProof="0" dirty="0"/>
          </a:p>
          <a:p>
            <a:pPr marL="58738" indent="0" eaLnBrk="1" hangingPunct="1">
              <a:buFontTx/>
              <a:buNone/>
              <a:defRPr/>
            </a:pPr>
            <a:r>
              <a:rPr lang="en-US" altLang="sv-SE" sz="1800" noProof="0" dirty="0"/>
              <a:t>Result:</a:t>
            </a:r>
          </a:p>
          <a:p>
            <a:pPr marL="58738" indent="0" eaLnBrk="1" hangingPunct="1">
              <a:buFontTx/>
              <a:buNone/>
              <a:defRPr/>
            </a:pPr>
            <a:endParaRPr lang="en-US" altLang="sv-SE" sz="1800" noProof="0" dirty="0"/>
          </a:p>
          <a:p>
            <a:pPr marL="58738" indent="0" eaLnBrk="1" hangingPunct="1">
              <a:buFontTx/>
              <a:buNone/>
              <a:defRPr/>
            </a:pPr>
            <a:r>
              <a:rPr lang="en-US" altLang="sv-SE" sz="1800" noProof="0" dirty="0"/>
              <a:t>&lt;Result input="1999"&gt;28&lt;/Result&gt;</a:t>
            </a:r>
          </a:p>
          <a:p>
            <a:pPr marL="58738" indent="0" eaLnBrk="1" hangingPunct="1">
              <a:buFontTx/>
              <a:buNone/>
              <a:defRPr/>
            </a:pPr>
            <a:r>
              <a:rPr lang="en-US" altLang="sv-SE" sz="1800" noProof="0" dirty="0"/>
              <a:t>&lt;Result input="5005005"&gt;15&lt;/Result&gt;</a:t>
            </a:r>
          </a:p>
          <a:p>
            <a:pPr marL="58738" indent="0" eaLnBrk="1" hangingPunct="1">
              <a:buFontTx/>
              <a:buNone/>
              <a:defRPr/>
            </a:pPr>
            <a:r>
              <a:rPr lang="en-US" altLang="sv-SE" sz="1800" noProof="0" dirty="0"/>
              <a:t>&lt;Result input="123456789"&gt;45&lt;/Result&gt;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>
            <a:extLst>
              <a:ext uri="{FF2B5EF4-FFF2-40B4-BE49-F238E27FC236}">
                <a16:creationId xmlns:a16="http://schemas.microsoft.com/office/drawing/2014/main" id="{D09D6A46-AEC1-405F-93C4-6C1095433C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XQuery 3 - higher-order functions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E77BDC2A-0994-47B9-AA78-E7676143BCF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44488" y="836613"/>
            <a:ext cx="9432925" cy="56642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altLang="sv-SE" noProof="0" dirty="0"/>
              <a:t>for-each (sequence, function)</a:t>
            </a:r>
          </a:p>
          <a:p>
            <a:pPr lvl="1" eaLnBrk="1" hangingPunct="1">
              <a:defRPr/>
            </a:pPr>
            <a:r>
              <a:rPr lang="en-US" altLang="sv-SE" noProof="0" dirty="0"/>
              <a:t>Calls a function </a:t>
            </a:r>
            <a:r>
              <a:rPr lang="en-US" altLang="sv-SE" dirty="0"/>
              <a:t>for all the items in a sequence</a:t>
            </a:r>
            <a:endParaRPr lang="en-US" altLang="sv-SE" noProof="0" dirty="0"/>
          </a:p>
          <a:p>
            <a:pPr marL="0" indent="0" eaLnBrk="1" hangingPunct="1">
              <a:buFontTx/>
              <a:buNone/>
              <a:defRPr/>
            </a:pPr>
            <a:r>
              <a:rPr lang="en-US" altLang="sv-SE" sz="2000" noProof="0" dirty="0"/>
              <a:t>	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sv-SE" sz="2000" noProof="0" dirty="0"/>
              <a:t>sum(for-each(1 to 4, function($a) {$a*$a}))      Returns 30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sv-SE" sz="2000" noProof="0" dirty="0"/>
              <a:t>sum(for-each(-4 to 3, abs#1))                             Returns 16</a:t>
            </a:r>
          </a:p>
          <a:p>
            <a:pPr marL="0" indent="0" eaLnBrk="1" hangingPunct="1">
              <a:buFontTx/>
              <a:buNone/>
              <a:defRPr/>
            </a:pPr>
            <a:endParaRPr lang="en-US" altLang="sv-SE" noProof="0" dirty="0"/>
          </a:p>
          <a:p>
            <a:pPr eaLnBrk="1" hangingPunct="1">
              <a:defRPr/>
            </a:pPr>
            <a:r>
              <a:rPr lang="en-US" altLang="sv-SE" noProof="0" dirty="0"/>
              <a:t>filter (sequence, function)</a:t>
            </a:r>
          </a:p>
          <a:p>
            <a:pPr lvl="1" eaLnBrk="1" hangingPunct="1">
              <a:defRPr/>
            </a:pPr>
            <a:r>
              <a:rPr lang="en-US" altLang="sv-SE" noProof="0" dirty="0"/>
              <a:t>Returns only the sequence items that make the function return true</a:t>
            </a:r>
          </a:p>
          <a:p>
            <a:pPr marL="0" indent="0" eaLnBrk="1" hangingPunct="1">
              <a:buFontTx/>
              <a:buNone/>
              <a:defRPr/>
            </a:pPr>
            <a:endParaRPr lang="en-US" altLang="sv-SE" noProof="0" dirty="0"/>
          </a:p>
          <a:p>
            <a:pPr marL="0" indent="0" eaLnBrk="1" hangingPunct="1">
              <a:buFontTx/>
              <a:buNone/>
              <a:defRPr/>
            </a:pPr>
            <a:r>
              <a:rPr lang="en-US" altLang="sv-SE" sz="2000" noProof="0" dirty="0"/>
              <a:t>filter(("Maria", "Lisa", "Rebecka", "</a:t>
            </a:r>
            <a:r>
              <a:rPr lang="en-US" altLang="sv-SE" sz="2000" noProof="0" dirty="0" err="1"/>
              <a:t>Ylva</a:t>
            </a:r>
            <a:r>
              <a:rPr lang="en-US" altLang="sv-SE" sz="2000" noProof="0" dirty="0"/>
              <a:t>", "Evelina"),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sv-SE" sz="2000" noProof="0" dirty="0"/>
              <a:t>         function($s) {contains($s, "e")})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sv-SE" sz="2000" noProof="0" dirty="0"/>
              <a:t>Returns the sequence ("Rebecka", "Evelina")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>
            <a:extLst>
              <a:ext uri="{FF2B5EF4-FFF2-40B4-BE49-F238E27FC236}">
                <a16:creationId xmlns:a16="http://schemas.microsoft.com/office/drawing/2014/main" id="{6CD6AE3B-6B20-4FAD-AA1F-33676BC68C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XQuery 3 - Computed Constructors</a:t>
            </a:r>
          </a:p>
        </p:txBody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637BBB28-180F-468B-B5CC-C04508098B4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44488" y="836613"/>
            <a:ext cx="9066212" cy="5664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noProof="0" dirty="0"/>
              <a:t>namespace</a:t>
            </a:r>
          </a:p>
          <a:p>
            <a:pPr lvl="1" eaLnBrk="1" hangingPunct="1"/>
            <a:r>
              <a:rPr lang="en-US" altLang="sv-SE" noProof="0" dirty="0"/>
              <a:t>namespace prefix URI</a:t>
            </a:r>
          </a:p>
          <a:p>
            <a:pPr lvl="1" eaLnBrk="1" hangingPunct="1"/>
            <a:r>
              <a:rPr lang="en-US" altLang="sv-SE" noProof="0" dirty="0"/>
              <a:t>namespace </a:t>
            </a:r>
            <a:r>
              <a:rPr lang="en-US" altLang="sv-SE" noProof="0" dirty="0" err="1"/>
              <a:t>sdxml</a:t>
            </a:r>
            <a:r>
              <a:rPr lang="en-US" altLang="sv-SE" noProof="0" dirty="0"/>
              <a:t> {"http://ns.dsv.su.se/SDXML"}</a:t>
            </a:r>
          </a:p>
          <a:p>
            <a:pPr lvl="1" eaLnBrk="1" hangingPunct="1"/>
            <a:r>
              <a:rPr lang="en-US" altLang="sv-SE" noProof="0" dirty="0"/>
              <a:t>namespace {""} {"http://ns.dsv.su.se/SDXML"}</a:t>
            </a:r>
          </a:p>
          <a:p>
            <a:pPr lvl="1" eaLnBrk="1" hangingPunct="1"/>
            <a:r>
              <a:rPr lang="en-US" altLang="sv-SE" noProof="0" dirty="0"/>
              <a:t>Namespaces created in this way may not be used directly</a:t>
            </a:r>
          </a:p>
          <a:p>
            <a:pPr lvl="1" eaLnBrk="1" hangingPunct="1"/>
            <a:r>
              <a:rPr lang="en-US" altLang="sv-SE" noProof="0" dirty="0"/>
              <a:t>Use a declaration in the XQuery prolog instead, or hardcode them as </a:t>
            </a:r>
            <a:r>
              <a:rPr lang="en-US" altLang="sv-SE" noProof="0" dirty="0" err="1"/>
              <a:t>xmlns</a:t>
            </a:r>
            <a:r>
              <a:rPr lang="en-US" altLang="sv-SE" noProof="0" dirty="0"/>
              <a:t> "attributes"</a:t>
            </a:r>
          </a:p>
          <a:p>
            <a:pPr lvl="1" eaLnBrk="1" hangingPunct="1"/>
            <a:endParaRPr lang="en-US" altLang="sv-SE" noProof="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itle 1">
            <a:extLst>
              <a:ext uri="{FF2B5EF4-FFF2-40B4-BE49-F238E27FC236}">
                <a16:creationId xmlns:a16="http://schemas.microsoft.com/office/drawing/2014/main" id="{68CFC65D-B5B0-4A97-9C14-D07A83B04D0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Update Facility</a:t>
            </a:r>
          </a:p>
        </p:txBody>
      </p:sp>
      <p:sp>
        <p:nvSpPr>
          <p:cNvPr id="108547" name="Content Placeholder 2">
            <a:extLst>
              <a:ext uri="{FF2B5EF4-FFF2-40B4-BE49-F238E27FC236}">
                <a16:creationId xmlns:a16="http://schemas.microsoft.com/office/drawing/2014/main" id="{B2D18264-6496-4AB2-8549-EC3C129DD05D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908050"/>
            <a:ext cx="4429125" cy="55927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According to XQUF 1.0:</a:t>
            </a:r>
          </a:p>
          <a:p>
            <a:r>
              <a:rPr lang="en-US" altLang="sv-SE" noProof="0" dirty="0"/>
              <a:t>transform statement</a:t>
            </a:r>
          </a:p>
          <a:p>
            <a:pPr lvl="1"/>
            <a:r>
              <a:rPr lang="en-US" altLang="sv-SE" noProof="0" dirty="0"/>
              <a:t>copy clause</a:t>
            </a:r>
          </a:p>
          <a:p>
            <a:pPr lvl="1"/>
            <a:r>
              <a:rPr lang="en-US" altLang="sv-SE" noProof="0" dirty="0"/>
              <a:t>modify clause</a:t>
            </a:r>
          </a:p>
          <a:p>
            <a:pPr lvl="2"/>
            <a:r>
              <a:rPr lang="en-US" altLang="sv-SE" noProof="0" dirty="0"/>
              <a:t>delete expression</a:t>
            </a:r>
          </a:p>
          <a:p>
            <a:pPr lvl="2"/>
            <a:r>
              <a:rPr lang="en-US" altLang="sv-SE" noProof="0" dirty="0"/>
              <a:t>insert expression</a:t>
            </a:r>
          </a:p>
          <a:p>
            <a:pPr lvl="2"/>
            <a:r>
              <a:rPr lang="en-US" altLang="sv-SE" noProof="0" dirty="0"/>
              <a:t>rename expression</a:t>
            </a:r>
          </a:p>
          <a:p>
            <a:pPr lvl="2"/>
            <a:r>
              <a:rPr lang="en-US" altLang="sv-SE" noProof="0" dirty="0"/>
              <a:t>replace expression</a:t>
            </a:r>
          </a:p>
          <a:p>
            <a:pPr lvl="1"/>
            <a:r>
              <a:rPr lang="en-US" altLang="sv-SE" noProof="0" dirty="0"/>
              <a:t>return clause</a:t>
            </a:r>
          </a:p>
          <a:p>
            <a:pPr lvl="1"/>
            <a:endParaRPr lang="en-US" altLang="sv-SE" noProof="0" dirty="0"/>
          </a:p>
          <a:p>
            <a:r>
              <a:rPr lang="en-US" altLang="sv-SE" noProof="0" dirty="0"/>
              <a:t>Supports nested FLWOR</a:t>
            </a:r>
          </a:p>
          <a:p>
            <a:pPr lvl="1"/>
            <a:r>
              <a:rPr lang="en-US" altLang="sv-SE" noProof="0" dirty="0"/>
              <a:t>that return update expressions</a:t>
            </a:r>
          </a:p>
        </p:txBody>
      </p:sp>
      <p:sp>
        <p:nvSpPr>
          <p:cNvPr id="108548" name="Content Placeholder 2">
            <a:extLst>
              <a:ext uri="{FF2B5EF4-FFF2-40B4-BE49-F238E27FC236}">
                <a16:creationId xmlns:a16="http://schemas.microsoft.com/office/drawing/2014/main" id="{FD073F8E-3B31-4492-82A1-362589E05E78}"/>
              </a:ext>
            </a:extLst>
          </p:cNvPr>
          <p:cNvSpPr txBox="1">
            <a:spLocks/>
          </p:cNvSpPr>
          <p:nvPr/>
        </p:nvSpPr>
        <p:spPr bwMode="auto">
          <a:xfrm>
            <a:off x="5168900" y="1844675"/>
            <a:ext cx="4394200" cy="480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2788" indent="-238125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87450" indent="-238125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 dirty="0"/>
              <a:t>keywords for insert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»"/>
            </a:pPr>
            <a:r>
              <a:rPr lang="en-US" altLang="sv-SE" sz="1900" dirty="0"/>
              <a:t>node or nodes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»"/>
            </a:pPr>
            <a:r>
              <a:rPr lang="en-US" altLang="sv-SE" sz="1900" dirty="0"/>
              <a:t>before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»"/>
            </a:pPr>
            <a:r>
              <a:rPr lang="en-US" altLang="sv-SE" sz="1900" dirty="0"/>
              <a:t>after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»"/>
            </a:pPr>
            <a:r>
              <a:rPr lang="en-US" altLang="sv-SE" sz="1900" dirty="0"/>
              <a:t>as first into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»"/>
            </a:pPr>
            <a:r>
              <a:rPr lang="en-US" altLang="sv-SE" sz="1900" dirty="0"/>
              <a:t>as last into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»"/>
            </a:pPr>
            <a:r>
              <a:rPr lang="en-US" altLang="sv-SE" sz="1900" dirty="0"/>
              <a:t>into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 dirty="0"/>
              <a:t>keywords for delete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 dirty="0"/>
              <a:t>node or nodes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 dirty="0"/>
              <a:t>keywords for replace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»"/>
            </a:pPr>
            <a:r>
              <a:rPr lang="en-US" altLang="sv-SE" sz="1900" dirty="0"/>
              <a:t>(value of) node … with …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»"/>
            </a:pPr>
            <a:r>
              <a:rPr lang="en-US" altLang="sv-SE" sz="1900" dirty="0"/>
              <a:t>keywords for rename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»"/>
            </a:pPr>
            <a:r>
              <a:rPr lang="en-US" altLang="sv-SE" sz="1900" dirty="0"/>
              <a:t>node … as …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Title 1">
            <a:extLst>
              <a:ext uri="{FF2B5EF4-FFF2-40B4-BE49-F238E27FC236}">
                <a16:creationId xmlns:a16="http://schemas.microsoft.com/office/drawing/2014/main" id="{BED12F5E-2306-426B-B0C7-EA0A4222513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- transform</a:t>
            </a:r>
          </a:p>
        </p:txBody>
      </p:sp>
      <p:sp>
        <p:nvSpPr>
          <p:cNvPr id="110595" name="Content Placeholder 2">
            <a:extLst>
              <a:ext uri="{FF2B5EF4-FFF2-40B4-BE49-F238E27FC236}">
                <a16:creationId xmlns:a16="http://schemas.microsoft.com/office/drawing/2014/main" id="{104A4859-BF17-4E41-BC6B-70DCF6F1C187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copy </a:t>
            </a:r>
          </a:p>
          <a:p>
            <a:pPr lvl="1"/>
            <a:r>
              <a:rPr lang="en-US" altLang="sv-SE" noProof="0" dirty="0"/>
              <a:t>create a copy of an XML document</a:t>
            </a:r>
          </a:p>
          <a:p>
            <a:r>
              <a:rPr lang="en-US" altLang="sv-SE" noProof="0" dirty="0"/>
              <a:t>modify </a:t>
            </a:r>
          </a:p>
          <a:p>
            <a:pPr lvl="1"/>
            <a:r>
              <a:rPr lang="en-US" altLang="sv-SE" noProof="0" dirty="0"/>
              <a:t>one or more expressions that update/change the copy</a:t>
            </a:r>
          </a:p>
          <a:p>
            <a:r>
              <a:rPr lang="en-US" altLang="sv-SE" noProof="0" dirty="0"/>
              <a:t>return</a:t>
            </a:r>
          </a:p>
          <a:p>
            <a:pPr lvl="1"/>
            <a:r>
              <a:rPr lang="en-US" altLang="sv-SE" noProof="0" dirty="0"/>
              <a:t>usually the copy, but result construction is possible</a:t>
            </a:r>
          </a:p>
          <a:p>
            <a:pPr lvl="1"/>
            <a:endParaRPr lang="en-US" altLang="sv-SE" noProof="0" dirty="0"/>
          </a:p>
          <a:p>
            <a:pPr>
              <a:buFontTx/>
              <a:buNone/>
            </a:pPr>
            <a:endParaRPr lang="en-US" altLang="sv-SE" noProof="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itle 1">
            <a:extLst>
              <a:ext uri="{FF2B5EF4-FFF2-40B4-BE49-F238E27FC236}">
                <a16:creationId xmlns:a16="http://schemas.microsoft.com/office/drawing/2014/main" id="{6A9ACDD7-D60E-4200-9E4F-5F6D8826B7B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- transform - insert</a:t>
            </a:r>
          </a:p>
        </p:txBody>
      </p:sp>
      <p:sp>
        <p:nvSpPr>
          <p:cNvPr id="112643" name="Content Placeholder 2">
            <a:extLst>
              <a:ext uri="{FF2B5EF4-FFF2-40B4-BE49-F238E27FC236}">
                <a16:creationId xmlns:a16="http://schemas.microsoft.com/office/drawing/2014/main" id="{2EFF846C-A273-4015-AE77-0FE7571B84F6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15925" y="981075"/>
            <a:ext cx="8958263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noProof="0" dirty="0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modify insert node &lt;a&gt;123&lt;/a&gt; as first into $x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return $x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&lt;root&gt;</a:t>
            </a:r>
            <a:br>
              <a:rPr lang="en-US" altLang="sv-SE" noProof="0" dirty="0"/>
            </a:br>
            <a:r>
              <a:rPr lang="en-US" altLang="sv-SE" noProof="0" dirty="0"/>
              <a:t>	&lt;a&gt;123&lt;/a&gt;</a:t>
            </a:r>
            <a:br>
              <a:rPr lang="en-US" altLang="sv-SE" noProof="0" dirty="0"/>
            </a:br>
            <a:r>
              <a:rPr lang="en-US" altLang="sv-SE" noProof="0" dirty="0"/>
              <a:t>	&lt;a&gt;456&lt;/a&gt;</a:t>
            </a:r>
            <a:br>
              <a:rPr lang="en-US" altLang="sv-SE" noProof="0" dirty="0"/>
            </a:br>
            <a:r>
              <a:rPr lang="en-US" altLang="sv-SE" noProof="0" dirty="0"/>
              <a:t>	&lt;a&gt;789&lt;/a&gt;</a:t>
            </a:r>
            <a:br>
              <a:rPr lang="en-US" altLang="sv-SE" noProof="0" dirty="0"/>
            </a:br>
            <a:r>
              <a:rPr lang="en-US" altLang="sv-SE" noProof="0" dirty="0"/>
              <a:t>&lt;/root&gt;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itle 1">
            <a:extLst>
              <a:ext uri="{FF2B5EF4-FFF2-40B4-BE49-F238E27FC236}">
                <a16:creationId xmlns:a16="http://schemas.microsoft.com/office/drawing/2014/main" id="{FB4C6FB3-7946-4912-92FF-79A63A8D475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- transform - insert</a:t>
            </a:r>
          </a:p>
        </p:txBody>
      </p:sp>
      <p:sp>
        <p:nvSpPr>
          <p:cNvPr id="113667" name="Content Placeholder 2">
            <a:extLst>
              <a:ext uri="{FF2B5EF4-FFF2-40B4-BE49-F238E27FC236}">
                <a16:creationId xmlns:a16="http://schemas.microsoft.com/office/drawing/2014/main" id="{3C41E30D-521B-459B-8EBD-C0DF6D68C4AA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noProof="0" dirty="0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modify insert node &lt;a&gt;123&lt;/a&gt; before $x/a[text() = 789]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return $x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&lt;root&gt;</a:t>
            </a:r>
            <a:br>
              <a:rPr lang="en-US" altLang="sv-SE" noProof="0" dirty="0"/>
            </a:br>
            <a:r>
              <a:rPr lang="en-US" altLang="sv-SE" noProof="0" dirty="0"/>
              <a:t>	&lt;a&gt;456&lt;/a&gt;</a:t>
            </a:r>
            <a:br>
              <a:rPr lang="en-US" altLang="sv-SE" noProof="0" dirty="0"/>
            </a:br>
            <a:r>
              <a:rPr lang="en-US" altLang="sv-SE" noProof="0" dirty="0"/>
              <a:t>	&lt;a&gt;123&lt;/a&gt;</a:t>
            </a:r>
            <a:br>
              <a:rPr lang="en-US" altLang="sv-SE" noProof="0" dirty="0"/>
            </a:br>
            <a:r>
              <a:rPr lang="en-US" altLang="sv-SE" noProof="0" dirty="0"/>
              <a:t>	&lt;a&gt;789&lt;/a&gt;</a:t>
            </a:r>
            <a:br>
              <a:rPr lang="en-US" altLang="sv-SE" noProof="0" dirty="0"/>
            </a:br>
            <a:r>
              <a:rPr lang="en-US" altLang="sv-SE" noProof="0" dirty="0"/>
              <a:t>&lt;/root&gt;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itle 1">
            <a:extLst>
              <a:ext uri="{FF2B5EF4-FFF2-40B4-BE49-F238E27FC236}">
                <a16:creationId xmlns:a16="http://schemas.microsoft.com/office/drawing/2014/main" id="{02BB1540-3ECA-45EB-AAEE-246C8956E2D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- transform - insert</a:t>
            </a:r>
          </a:p>
        </p:txBody>
      </p:sp>
      <p:sp>
        <p:nvSpPr>
          <p:cNvPr id="114691" name="Content Placeholder 2">
            <a:extLst>
              <a:ext uri="{FF2B5EF4-FFF2-40B4-BE49-F238E27FC236}">
                <a16:creationId xmlns:a16="http://schemas.microsoft.com/office/drawing/2014/main" id="{DD466949-EF09-4D33-A906-CCF49EC213F1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noProof="0" dirty="0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modify insert node attribute c {5} into $x/a[text() = 789]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return $x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&lt;root&gt;</a:t>
            </a:r>
            <a:br>
              <a:rPr lang="en-US" altLang="sv-SE" noProof="0" dirty="0"/>
            </a:br>
            <a:r>
              <a:rPr lang="en-US" altLang="sv-SE" noProof="0" dirty="0"/>
              <a:t>	&lt;a&gt;456&lt;/a&gt;</a:t>
            </a:r>
            <a:br>
              <a:rPr lang="en-US" altLang="sv-SE" noProof="0" dirty="0"/>
            </a:br>
            <a:r>
              <a:rPr lang="en-US" altLang="sv-SE" noProof="0" dirty="0"/>
              <a:t>	&lt;a c="5"&gt;789&lt;/a&gt;</a:t>
            </a:r>
            <a:br>
              <a:rPr lang="en-US" altLang="sv-SE" noProof="0" dirty="0"/>
            </a:br>
            <a:r>
              <a:rPr lang="en-US" altLang="sv-SE" noProof="0" dirty="0"/>
              <a:t>&lt;/root&gt;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itle 1">
            <a:extLst>
              <a:ext uri="{FF2B5EF4-FFF2-40B4-BE49-F238E27FC236}">
                <a16:creationId xmlns:a16="http://schemas.microsoft.com/office/drawing/2014/main" id="{74E35B64-243C-4FFB-9D56-15C3AE1AACF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- transform - delete</a:t>
            </a:r>
          </a:p>
        </p:txBody>
      </p:sp>
      <p:sp>
        <p:nvSpPr>
          <p:cNvPr id="115715" name="Content Placeholder 2">
            <a:extLst>
              <a:ext uri="{FF2B5EF4-FFF2-40B4-BE49-F238E27FC236}">
                <a16:creationId xmlns:a16="http://schemas.microsoft.com/office/drawing/2014/main" id="{2C044F77-01BD-493C-AD05-775B8AC44A5B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noProof="0" dirty="0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modify delete node $x/a[text() = 789]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return $x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&lt;root&gt;</a:t>
            </a:r>
            <a:br>
              <a:rPr lang="en-US" altLang="sv-SE" noProof="0" dirty="0"/>
            </a:br>
            <a:r>
              <a:rPr lang="en-US" altLang="sv-SE" noProof="0" dirty="0"/>
              <a:t>	&lt;a&gt;456&lt;/a&gt;</a:t>
            </a:r>
            <a:br>
              <a:rPr lang="en-US" altLang="sv-SE" noProof="0" dirty="0"/>
            </a:br>
            <a:r>
              <a:rPr lang="en-US" altLang="sv-SE" noProof="0" dirty="0"/>
              <a:t>&lt;/root&gt;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itle 1">
            <a:extLst>
              <a:ext uri="{FF2B5EF4-FFF2-40B4-BE49-F238E27FC236}">
                <a16:creationId xmlns:a16="http://schemas.microsoft.com/office/drawing/2014/main" id="{CF7CB713-D84D-4587-AEFD-5A6C23BEB80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- transform - delete</a:t>
            </a:r>
          </a:p>
        </p:txBody>
      </p:sp>
      <p:sp>
        <p:nvSpPr>
          <p:cNvPr id="116739" name="Content Placeholder 2">
            <a:extLst>
              <a:ext uri="{FF2B5EF4-FFF2-40B4-BE49-F238E27FC236}">
                <a16:creationId xmlns:a16="http://schemas.microsoft.com/office/drawing/2014/main" id="{657ED3B4-9E80-4E3B-AD5B-98CF04FFB9ED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noProof="0" dirty="0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modify delete node $x/a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return $x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&lt;root/&gt;</a:t>
            </a:r>
            <a:br>
              <a:rPr lang="en-US" altLang="sv-SE" noProof="0" dirty="0"/>
            </a:br>
            <a:endParaRPr lang="en-US" altLang="sv-SE" noProof="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itle 1">
            <a:extLst>
              <a:ext uri="{FF2B5EF4-FFF2-40B4-BE49-F238E27FC236}">
                <a16:creationId xmlns:a16="http://schemas.microsoft.com/office/drawing/2014/main" id="{42A7636E-5B5B-45B0-B1FC-054B79C788A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- transform - replace</a:t>
            </a:r>
          </a:p>
        </p:txBody>
      </p:sp>
      <p:sp>
        <p:nvSpPr>
          <p:cNvPr id="117763" name="Content Placeholder 2">
            <a:extLst>
              <a:ext uri="{FF2B5EF4-FFF2-40B4-BE49-F238E27FC236}">
                <a16:creationId xmlns:a16="http://schemas.microsoft.com/office/drawing/2014/main" id="{3C957D0D-0F7A-4E56-A0F5-011051770300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noProof="0" dirty="0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modify replace node $x/a[text() = 789] with &lt;b&gt;123&lt;/b&gt;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return $x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&lt;root&gt;</a:t>
            </a:r>
            <a:br>
              <a:rPr lang="en-US" altLang="sv-SE" noProof="0" dirty="0"/>
            </a:br>
            <a:r>
              <a:rPr lang="en-US" altLang="sv-SE" noProof="0" dirty="0"/>
              <a:t>	&lt;a&gt;456&lt;/a&gt;</a:t>
            </a:r>
            <a:br>
              <a:rPr lang="en-US" altLang="sv-SE" noProof="0" dirty="0"/>
            </a:br>
            <a:r>
              <a:rPr lang="en-US" altLang="sv-SE" noProof="0" dirty="0"/>
              <a:t>	&lt;b&gt;123&lt;/b&gt;</a:t>
            </a:r>
            <a:br>
              <a:rPr lang="en-US" altLang="sv-SE" noProof="0" dirty="0"/>
            </a:br>
            <a:r>
              <a:rPr lang="en-US" altLang="sv-SE" noProof="0" dirty="0"/>
              <a:t>&lt;/root&gt;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itle 1">
            <a:extLst>
              <a:ext uri="{FF2B5EF4-FFF2-40B4-BE49-F238E27FC236}">
                <a16:creationId xmlns:a16="http://schemas.microsoft.com/office/drawing/2014/main" id="{34B55424-507A-42A2-BD83-58EA704E667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- transform - replace</a:t>
            </a:r>
          </a:p>
        </p:txBody>
      </p:sp>
      <p:sp>
        <p:nvSpPr>
          <p:cNvPr id="118787" name="Content Placeholder 2">
            <a:extLst>
              <a:ext uri="{FF2B5EF4-FFF2-40B4-BE49-F238E27FC236}">
                <a16:creationId xmlns:a16="http://schemas.microsoft.com/office/drawing/2014/main" id="{57C142F0-B8E5-4758-9AFA-7DC68DDFA7D0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noProof="0" dirty="0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modify replace value of node $x/a[text() = 789] with 123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return $x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&lt;root&gt;</a:t>
            </a:r>
            <a:br>
              <a:rPr lang="en-US" altLang="sv-SE" noProof="0" dirty="0"/>
            </a:br>
            <a:r>
              <a:rPr lang="en-US" altLang="sv-SE" noProof="0" dirty="0"/>
              <a:t>	&lt;a&gt;456&lt;/a&gt;</a:t>
            </a:r>
            <a:br>
              <a:rPr lang="en-US" altLang="sv-SE" noProof="0" dirty="0"/>
            </a:br>
            <a:r>
              <a:rPr lang="en-US" altLang="sv-SE" noProof="0" dirty="0"/>
              <a:t>	&lt;a&gt;123&lt;/a&gt;</a:t>
            </a:r>
            <a:br>
              <a:rPr lang="en-US" altLang="sv-SE" noProof="0" dirty="0"/>
            </a:br>
            <a:r>
              <a:rPr lang="en-US" altLang="sv-SE" noProof="0" dirty="0"/>
              <a:t>&lt;/root&gt;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Title 1">
            <a:extLst>
              <a:ext uri="{FF2B5EF4-FFF2-40B4-BE49-F238E27FC236}">
                <a16:creationId xmlns:a16="http://schemas.microsoft.com/office/drawing/2014/main" id="{B2BD413B-D1DC-493B-9C38-EC3A866220B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- transform - replace</a:t>
            </a:r>
          </a:p>
        </p:txBody>
      </p:sp>
      <p:sp>
        <p:nvSpPr>
          <p:cNvPr id="119811" name="Content Placeholder 2">
            <a:extLst>
              <a:ext uri="{FF2B5EF4-FFF2-40B4-BE49-F238E27FC236}">
                <a16:creationId xmlns:a16="http://schemas.microsoft.com/office/drawing/2014/main" id="{BBC8A5B2-DF14-41C4-8D49-4848E7ED9466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noProof="0" dirty="0"/>
              <a:t>copy $x := &lt;root&gt;&lt;a b="ccc"&gt;456&lt;/a&gt;&lt;a&gt;789&lt;/a&gt;&lt;/root&gt;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modify replace node $x/a[1]/@b with attribute f {"</a:t>
            </a:r>
            <a:r>
              <a:rPr lang="en-US" altLang="sv-SE" noProof="0" dirty="0" err="1"/>
              <a:t>ddd</a:t>
            </a:r>
            <a:r>
              <a:rPr lang="en-US" altLang="sv-SE" noProof="0" dirty="0"/>
              <a:t>"}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return $x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&lt;root&gt;</a:t>
            </a:r>
            <a:br>
              <a:rPr lang="en-US" altLang="sv-SE" noProof="0" dirty="0"/>
            </a:br>
            <a:r>
              <a:rPr lang="en-US" altLang="sv-SE" noProof="0" dirty="0"/>
              <a:t>	&lt;a f="</a:t>
            </a:r>
            <a:r>
              <a:rPr lang="en-US" altLang="sv-SE" noProof="0" dirty="0" err="1"/>
              <a:t>ddd</a:t>
            </a:r>
            <a:r>
              <a:rPr lang="en-US" altLang="sv-SE" noProof="0" dirty="0"/>
              <a:t>"&gt;456&lt;/a&gt;</a:t>
            </a:r>
            <a:br>
              <a:rPr lang="en-US" altLang="sv-SE" noProof="0" dirty="0"/>
            </a:br>
            <a:r>
              <a:rPr lang="en-US" altLang="sv-SE" noProof="0" dirty="0"/>
              <a:t>	&lt;a&gt;789&lt;/a&gt;</a:t>
            </a:r>
            <a:br>
              <a:rPr lang="en-US" altLang="sv-SE" noProof="0" dirty="0"/>
            </a:br>
            <a:r>
              <a:rPr lang="en-US" altLang="sv-SE" noProof="0" dirty="0"/>
              <a:t>&lt;/root&gt;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Title 1">
            <a:extLst>
              <a:ext uri="{FF2B5EF4-FFF2-40B4-BE49-F238E27FC236}">
                <a16:creationId xmlns:a16="http://schemas.microsoft.com/office/drawing/2014/main" id="{DE4FF4D4-7A56-4E01-9CC6-FB28F55A891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- transform - rename</a:t>
            </a:r>
          </a:p>
        </p:txBody>
      </p:sp>
      <p:sp>
        <p:nvSpPr>
          <p:cNvPr id="120835" name="Content Placeholder 2">
            <a:extLst>
              <a:ext uri="{FF2B5EF4-FFF2-40B4-BE49-F238E27FC236}">
                <a16:creationId xmlns:a16="http://schemas.microsoft.com/office/drawing/2014/main" id="{90C1DF2D-232B-427B-B32B-6C278E24656F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noProof="0" dirty="0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modify rename node $x/a[2] as "b"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return $x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&lt;root&gt;</a:t>
            </a:r>
            <a:br>
              <a:rPr lang="en-US" altLang="sv-SE" noProof="0" dirty="0"/>
            </a:br>
            <a:r>
              <a:rPr lang="en-US" altLang="sv-SE" noProof="0" dirty="0"/>
              <a:t>	&lt;a&gt;456&lt;/a&gt;</a:t>
            </a:r>
            <a:br>
              <a:rPr lang="en-US" altLang="sv-SE" noProof="0" dirty="0"/>
            </a:br>
            <a:r>
              <a:rPr lang="en-US" altLang="sv-SE" noProof="0" dirty="0"/>
              <a:t>	&lt;b&gt;789&lt;/b&gt;</a:t>
            </a:r>
            <a:br>
              <a:rPr lang="en-US" altLang="sv-SE" noProof="0" dirty="0"/>
            </a:br>
            <a:r>
              <a:rPr lang="en-US" altLang="sv-SE" noProof="0" dirty="0"/>
              <a:t>&lt;/root&gt;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itle 1">
            <a:extLst>
              <a:ext uri="{FF2B5EF4-FFF2-40B4-BE49-F238E27FC236}">
                <a16:creationId xmlns:a16="http://schemas.microsoft.com/office/drawing/2014/main" id="{BFC05D10-7310-4D05-9BA7-EC1EE960D46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- transform - more, loop</a:t>
            </a:r>
          </a:p>
        </p:txBody>
      </p:sp>
      <p:sp>
        <p:nvSpPr>
          <p:cNvPr id="121859" name="Content Placeholder 2">
            <a:extLst>
              <a:ext uri="{FF2B5EF4-FFF2-40B4-BE49-F238E27FC236}">
                <a16:creationId xmlns:a16="http://schemas.microsoft.com/office/drawing/2014/main" id="{A1951728-5459-402B-B0EA-0B437F0509C7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noProof="0" dirty="0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modify for $a in $x/a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	    return rename node $a as "b"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return $x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&lt;root&gt;</a:t>
            </a:r>
            <a:br>
              <a:rPr lang="en-US" altLang="sv-SE" noProof="0" dirty="0"/>
            </a:br>
            <a:r>
              <a:rPr lang="en-US" altLang="sv-SE" noProof="0" dirty="0"/>
              <a:t>	&lt;b&gt;456&lt;/b&gt;</a:t>
            </a:r>
            <a:br>
              <a:rPr lang="en-US" altLang="sv-SE" noProof="0" dirty="0"/>
            </a:br>
            <a:r>
              <a:rPr lang="en-US" altLang="sv-SE" noProof="0" dirty="0"/>
              <a:t>	&lt;b&gt;789&lt;/b&gt;</a:t>
            </a:r>
            <a:br>
              <a:rPr lang="en-US" altLang="sv-SE" noProof="0" dirty="0"/>
            </a:br>
            <a:r>
              <a:rPr lang="en-US" altLang="sv-SE" noProof="0" dirty="0"/>
              <a:t>&lt;/root&gt;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Title 1">
            <a:extLst>
              <a:ext uri="{FF2B5EF4-FFF2-40B4-BE49-F238E27FC236}">
                <a16:creationId xmlns:a16="http://schemas.microsoft.com/office/drawing/2014/main" id="{061DCD80-E893-4035-91A3-50D56A319E1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- transform - more, list</a:t>
            </a:r>
          </a:p>
        </p:txBody>
      </p:sp>
      <p:sp>
        <p:nvSpPr>
          <p:cNvPr id="122883" name="Content Placeholder 2">
            <a:extLst>
              <a:ext uri="{FF2B5EF4-FFF2-40B4-BE49-F238E27FC236}">
                <a16:creationId xmlns:a16="http://schemas.microsoft.com/office/drawing/2014/main" id="{BA42FDF3-1A0A-4F66-AB35-89F09723B059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noProof="0" dirty="0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modify (rename node $x/a[1] as "b", 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	rename node $x/a[2] as "c")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return $x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&lt;root&gt;</a:t>
            </a:r>
            <a:br>
              <a:rPr lang="en-US" altLang="sv-SE" noProof="0" dirty="0"/>
            </a:br>
            <a:r>
              <a:rPr lang="en-US" altLang="sv-SE" noProof="0" dirty="0"/>
              <a:t>	&lt;b&gt;456&lt;/b&gt;</a:t>
            </a:r>
            <a:br>
              <a:rPr lang="en-US" altLang="sv-SE" noProof="0" dirty="0"/>
            </a:br>
            <a:r>
              <a:rPr lang="en-US" altLang="sv-SE" noProof="0" dirty="0"/>
              <a:t>	&lt;c&gt;789&lt;/c&gt;</a:t>
            </a:r>
            <a:br>
              <a:rPr lang="en-US" altLang="sv-SE" noProof="0" dirty="0"/>
            </a:br>
            <a:r>
              <a:rPr lang="en-US" altLang="sv-SE" noProof="0" dirty="0"/>
              <a:t>&lt;/root&gt;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itle 1">
            <a:extLst>
              <a:ext uri="{FF2B5EF4-FFF2-40B4-BE49-F238E27FC236}">
                <a16:creationId xmlns:a16="http://schemas.microsoft.com/office/drawing/2014/main" id="{0FE5D763-4C58-442D-ABFE-D7F9FF19073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- transform - more, list</a:t>
            </a:r>
          </a:p>
        </p:txBody>
      </p:sp>
      <p:sp>
        <p:nvSpPr>
          <p:cNvPr id="123907" name="Content Placeholder 2">
            <a:extLst>
              <a:ext uri="{FF2B5EF4-FFF2-40B4-BE49-F238E27FC236}">
                <a16:creationId xmlns:a16="http://schemas.microsoft.com/office/drawing/2014/main" id="{443E7317-DDAF-4E72-85FB-A201A6AF3E69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noProof="0" dirty="0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modify (rename node $x/a[1] as "b", 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	insert node attribute f {"200"} into $x/a[1],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	replace value of node $x/a[1] with "123")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return $x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&lt;root&gt;</a:t>
            </a:r>
            <a:br>
              <a:rPr lang="en-US" altLang="sv-SE" noProof="0" dirty="0"/>
            </a:br>
            <a:r>
              <a:rPr lang="en-US" altLang="sv-SE" noProof="0" dirty="0"/>
              <a:t>	&lt;b f="200"&gt;123&lt;/b&gt;</a:t>
            </a:r>
            <a:br>
              <a:rPr lang="en-US" altLang="sv-SE" noProof="0" dirty="0"/>
            </a:br>
            <a:r>
              <a:rPr lang="en-US" altLang="sv-SE" noProof="0" dirty="0"/>
              <a:t>	&lt;a&gt;789&lt;/a&gt;</a:t>
            </a:r>
            <a:br>
              <a:rPr lang="en-US" altLang="sv-SE" noProof="0" dirty="0"/>
            </a:br>
            <a:r>
              <a:rPr lang="en-US" altLang="sv-SE" noProof="0" dirty="0"/>
              <a:t>&lt;/root&gt;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Note! The element b does not exists until after the execution of all the expressions (which is done at the end).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Title 1">
            <a:extLst>
              <a:ext uri="{FF2B5EF4-FFF2-40B4-BE49-F238E27FC236}">
                <a16:creationId xmlns:a16="http://schemas.microsoft.com/office/drawing/2014/main" id="{19B0B4C9-9BED-4792-B338-95DA74133F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Update Facility</a:t>
            </a:r>
          </a:p>
        </p:txBody>
      </p:sp>
      <p:sp>
        <p:nvSpPr>
          <p:cNvPr id="124931" name="Content Placeholder 2">
            <a:extLst>
              <a:ext uri="{FF2B5EF4-FFF2-40B4-BE49-F238E27FC236}">
                <a16:creationId xmlns:a16="http://schemas.microsoft.com/office/drawing/2014/main" id="{003A9407-1FC1-42A5-B181-5BB8CFAAA82A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344488" y="908050"/>
            <a:ext cx="4608512" cy="55927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According to XQUF 3.0:</a:t>
            </a:r>
          </a:p>
          <a:p>
            <a:r>
              <a:rPr lang="en-US" altLang="sv-SE" noProof="0" dirty="0"/>
              <a:t>Copy-modify statement</a:t>
            </a:r>
          </a:p>
          <a:p>
            <a:pPr lvl="1"/>
            <a:r>
              <a:rPr lang="en-US" altLang="sv-SE" noProof="0" dirty="0"/>
              <a:t>As before:</a:t>
            </a:r>
          </a:p>
          <a:p>
            <a:pPr lvl="1"/>
            <a:r>
              <a:rPr lang="en-US" altLang="sv-SE" noProof="0" dirty="0"/>
              <a:t>copy clause</a:t>
            </a:r>
          </a:p>
          <a:p>
            <a:pPr lvl="1"/>
            <a:r>
              <a:rPr lang="en-US" altLang="sv-SE" noProof="0" dirty="0"/>
              <a:t>modify clause</a:t>
            </a:r>
          </a:p>
          <a:p>
            <a:pPr lvl="1"/>
            <a:r>
              <a:rPr lang="en-US" altLang="sv-SE" noProof="0" dirty="0"/>
              <a:t>return clause</a:t>
            </a:r>
          </a:p>
          <a:p>
            <a:pPr lvl="1"/>
            <a:endParaRPr lang="en-US" altLang="sv-SE" noProof="0" dirty="0"/>
          </a:p>
          <a:p>
            <a:r>
              <a:rPr lang="en-US" altLang="sv-SE" noProof="0" dirty="0"/>
              <a:t>Transform-with statement</a:t>
            </a:r>
          </a:p>
          <a:p>
            <a:pPr lvl="1"/>
            <a:r>
              <a:rPr lang="en-US" altLang="sv-SE" noProof="0" dirty="0"/>
              <a:t>… transform with {</a:t>
            </a:r>
            <a:r>
              <a:rPr lang="en-US" altLang="sv-SE" dirty="0"/>
              <a:t>expressions</a:t>
            </a:r>
            <a:r>
              <a:rPr lang="en-US" altLang="sv-SE" noProof="0" dirty="0"/>
              <a:t>}</a:t>
            </a:r>
          </a:p>
          <a:p>
            <a:pPr lvl="1"/>
            <a:r>
              <a:rPr lang="en-US" altLang="sv-SE" noProof="0" dirty="0"/>
              <a:t>Possible expressions</a:t>
            </a:r>
          </a:p>
          <a:p>
            <a:pPr lvl="1"/>
            <a:r>
              <a:rPr lang="en-US" altLang="sv-SE" noProof="0" dirty="0"/>
              <a:t>insert</a:t>
            </a:r>
          </a:p>
          <a:p>
            <a:pPr lvl="1"/>
            <a:r>
              <a:rPr lang="en-US" altLang="sv-SE" noProof="0" dirty="0"/>
              <a:t>delete</a:t>
            </a:r>
          </a:p>
          <a:p>
            <a:pPr lvl="1"/>
            <a:r>
              <a:rPr lang="en-US" altLang="sv-SE" noProof="0" dirty="0"/>
              <a:t>replace</a:t>
            </a:r>
          </a:p>
          <a:p>
            <a:pPr lvl="1"/>
            <a:r>
              <a:rPr lang="en-US" altLang="sv-SE" noProof="0" dirty="0"/>
              <a:t>rename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1B12CBB-5A3E-4A8A-8DE9-D200935ACB74}"/>
              </a:ext>
            </a:extLst>
          </p:cNvPr>
          <p:cNvSpPr txBox="1">
            <a:spLocks/>
          </p:cNvSpPr>
          <p:nvPr/>
        </p:nvSpPr>
        <p:spPr bwMode="auto">
          <a:xfrm>
            <a:off x="5045516" y="1341438"/>
            <a:ext cx="4429125" cy="5159375"/>
          </a:xfrm>
          <a:prstGeom prst="rect">
            <a:avLst/>
          </a:prstGeom>
          <a:noFill/>
        </p:spPr>
        <p:txBody>
          <a:bodyPr/>
          <a:lstStyle>
            <a:lvl1pPr marL="296863" indent="-296863" algn="l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5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38125" algn="l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900" b="1">
                <a:solidFill>
                  <a:schemeClr val="tx1"/>
                </a:solidFill>
                <a:latin typeface="+mn-lt"/>
              </a:defRPr>
            </a:lvl2pPr>
            <a:lvl3pPr marL="1187450" indent="-238125" algn="l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»"/>
              <a:defRPr sz="1900" b="1">
                <a:solidFill>
                  <a:schemeClr val="tx1"/>
                </a:solidFill>
                <a:latin typeface="+mn-lt"/>
              </a:defRPr>
            </a:lvl3pPr>
            <a:lvl4pPr marL="1601788" indent="-177800" algn="l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1500" b="1">
                <a:solidFill>
                  <a:schemeClr val="tx1"/>
                </a:solidFill>
                <a:latin typeface="+mn-lt"/>
              </a:defRPr>
            </a:lvl4pPr>
            <a:lvl5pPr marL="2076450" indent="-177800" algn="l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500" b="1">
                <a:solidFill>
                  <a:schemeClr val="tx1"/>
                </a:solidFill>
                <a:latin typeface="+mn-lt"/>
              </a:defRPr>
            </a:lvl5pPr>
            <a:lvl6pPr marL="2533650" indent="-177800" algn="l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500" b="1">
                <a:solidFill>
                  <a:schemeClr val="tx1"/>
                </a:solidFill>
                <a:latin typeface="+mn-lt"/>
              </a:defRPr>
            </a:lvl6pPr>
            <a:lvl7pPr marL="2990850" indent="-177800" algn="l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500" b="1">
                <a:solidFill>
                  <a:schemeClr val="tx1"/>
                </a:solidFill>
                <a:latin typeface="+mn-lt"/>
              </a:defRPr>
            </a:lvl7pPr>
            <a:lvl8pPr marL="3448050" indent="-177800" algn="l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500" b="1">
                <a:solidFill>
                  <a:schemeClr val="tx1"/>
                </a:solidFill>
                <a:latin typeface="+mn-lt"/>
              </a:defRPr>
            </a:lvl8pPr>
            <a:lvl9pPr marL="3905250" indent="-177800" algn="l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500" b="1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altLang="sv-SE" kern="0" dirty="0"/>
              <a:t>Expressions in return</a:t>
            </a:r>
            <a:endParaRPr lang="sv-SE" altLang="sv-SE" kern="0" dirty="0"/>
          </a:p>
          <a:p>
            <a:pPr lvl="1">
              <a:defRPr/>
            </a:pPr>
            <a:r>
              <a:rPr lang="en-US" altLang="sv-SE" kern="0" dirty="0"/>
              <a:t>insert</a:t>
            </a:r>
          </a:p>
          <a:p>
            <a:pPr lvl="1">
              <a:defRPr/>
            </a:pPr>
            <a:r>
              <a:rPr lang="en-US" altLang="sv-SE" kern="0" dirty="0"/>
              <a:t>delete</a:t>
            </a:r>
          </a:p>
          <a:p>
            <a:pPr lvl="1">
              <a:defRPr/>
            </a:pPr>
            <a:r>
              <a:rPr lang="en-US" altLang="sv-SE" kern="0" dirty="0"/>
              <a:t>replace</a:t>
            </a:r>
          </a:p>
          <a:p>
            <a:pPr lvl="1">
              <a:defRPr/>
            </a:pPr>
            <a:r>
              <a:rPr lang="en-US" altLang="sv-SE" kern="0" dirty="0"/>
              <a:t>rename</a:t>
            </a:r>
          </a:p>
          <a:p>
            <a:pPr marL="474663" lvl="1" indent="0">
              <a:buFontTx/>
              <a:buNone/>
              <a:defRPr/>
            </a:pPr>
            <a:endParaRPr lang="en-US" altLang="sv-SE" kern="0" dirty="0"/>
          </a:p>
          <a:p>
            <a:pPr>
              <a:defRPr/>
            </a:pPr>
            <a:r>
              <a:rPr lang="en-US" altLang="sv-SE" kern="0" dirty="0"/>
              <a:t>"Updating expressions"</a:t>
            </a:r>
          </a:p>
          <a:p>
            <a:pPr lvl="1">
              <a:defRPr/>
            </a:pPr>
            <a:r>
              <a:rPr lang="en-US" altLang="sv-SE" kern="0" dirty="0"/>
              <a:t>Modify the current node</a:t>
            </a:r>
            <a:endParaRPr lang="sv-SE" altLang="sv-SE" kern="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Title 1">
            <a:extLst>
              <a:ext uri="{FF2B5EF4-FFF2-40B4-BE49-F238E27FC236}">
                <a16:creationId xmlns:a16="http://schemas.microsoft.com/office/drawing/2014/main" id="{09FF2D31-7EFA-4E14-9874-AA25DD9E6C5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- transform with</a:t>
            </a:r>
          </a:p>
        </p:txBody>
      </p:sp>
      <p:sp>
        <p:nvSpPr>
          <p:cNvPr id="126979" name="Content Placeholder 2">
            <a:extLst>
              <a:ext uri="{FF2B5EF4-FFF2-40B4-BE49-F238E27FC236}">
                <a16:creationId xmlns:a16="http://schemas.microsoft.com/office/drawing/2014/main" id="{E8E86629-5976-468D-91E6-44564EC11AF9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noProof="0" dirty="0"/>
              <a:t>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transform with {insert node &lt;a&gt;123&lt;/a&gt; as first into .}</a:t>
            </a:r>
          </a:p>
          <a:p>
            <a:pPr marL="0" indent="0">
              <a:buFontTx/>
              <a:buNone/>
            </a:pPr>
            <a:endParaRPr lang="en-US" altLang="sv-SE" sz="1000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Same effect as</a:t>
            </a:r>
          </a:p>
          <a:p>
            <a:pPr marL="0" indent="0">
              <a:buFontTx/>
              <a:buNone/>
            </a:pPr>
            <a:endParaRPr lang="en-US" altLang="sv-SE" sz="1000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modify insert node &lt;a&gt;123&lt;/a&gt; as first into $x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return $x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&lt;root&gt;</a:t>
            </a:r>
            <a:br>
              <a:rPr lang="en-US" altLang="sv-SE" noProof="0" dirty="0"/>
            </a:br>
            <a:r>
              <a:rPr lang="en-US" altLang="sv-SE" noProof="0" dirty="0"/>
              <a:t>	&lt;a&gt;123&lt;/a&gt;</a:t>
            </a:r>
            <a:br>
              <a:rPr lang="en-US" altLang="sv-SE" noProof="0" dirty="0"/>
            </a:br>
            <a:r>
              <a:rPr lang="en-US" altLang="sv-SE" noProof="0" dirty="0"/>
              <a:t> 	&lt;a&gt;456&lt;/a&gt;</a:t>
            </a:r>
            <a:br>
              <a:rPr lang="en-US" altLang="sv-SE" noProof="0" dirty="0"/>
            </a:br>
            <a:r>
              <a:rPr lang="en-US" altLang="sv-SE" noProof="0" dirty="0"/>
              <a:t>  	&lt;a&gt;789&lt;/a&gt;</a:t>
            </a:r>
            <a:br>
              <a:rPr lang="en-US" altLang="sv-SE" noProof="0" dirty="0"/>
            </a:br>
            <a:r>
              <a:rPr lang="en-US" altLang="sv-SE" noProof="0" dirty="0"/>
              <a:t>&lt;/root&gt;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Title 1">
            <a:extLst>
              <a:ext uri="{FF2B5EF4-FFF2-40B4-BE49-F238E27FC236}">
                <a16:creationId xmlns:a16="http://schemas.microsoft.com/office/drawing/2014/main" id="{29337234-DB4D-4504-8055-47BD4DAD1BE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- transform with</a:t>
            </a:r>
          </a:p>
        </p:txBody>
      </p:sp>
      <p:sp>
        <p:nvSpPr>
          <p:cNvPr id="128003" name="Content Placeholder 2">
            <a:extLst>
              <a:ext uri="{FF2B5EF4-FFF2-40B4-BE49-F238E27FC236}">
                <a16:creationId xmlns:a16="http://schemas.microsoft.com/office/drawing/2014/main" id="{EB71956D-465D-40AC-AF40-CD830D294346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noProof="0" dirty="0"/>
              <a:t>let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return $x transform with {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	insert node &lt;a&gt;123&lt;/a&gt; as first into ., 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	rename node ./a[2] as "b"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}</a:t>
            </a:r>
          </a:p>
          <a:p>
            <a:pPr marL="0" indent="0">
              <a:buFontTx/>
              <a:buNone/>
            </a:pPr>
            <a:endParaRPr lang="en-US" altLang="sv-SE" sz="1000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&lt;root&gt;</a:t>
            </a:r>
            <a:br>
              <a:rPr lang="en-US" altLang="sv-SE" noProof="0" dirty="0"/>
            </a:br>
            <a:r>
              <a:rPr lang="en-US" altLang="sv-SE" noProof="0" dirty="0"/>
              <a:t>	&lt;a&gt;123&lt;/a&gt;</a:t>
            </a:r>
            <a:br>
              <a:rPr lang="en-US" altLang="sv-SE" noProof="0" dirty="0"/>
            </a:br>
            <a:r>
              <a:rPr lang="en-US" altLang="sv-SE" noProof="0" dirty="0"/>
              <a:t> 	&lt;a&gt;456&lt;/a&gt;</a:t>
            </a:r>
            <a:br>
              <a:rPr lang="en-US" altLang="sv-SE" noProof="0" dirty="0"/>
            </a:br>
            <a:r>
              <a:rPr lang="en-US" altLang="sv-SE" noProof="0" dirty="0"/>
              <a:t>  	&lt;b&gt;789&lt;/b&gt;</a:t>
            </a:r>
            <a:br>
              <a:rPr lang="en-US" altLang="sv-SE" noProof="0" dirty="0"/>
            </a:br>
            <a:r>
              <a:rPr lang="en-US" altLang="sv-SE" noProof="0" dirty="0"/>
              <a:t>&lt;/root&gt;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Note! The second a is based on the original/unmodified structure, since no changes have been applied yet.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Title 1">
            <a:extLst>
              <a:ext uri="{FF2B5EF4-FFF2-40B4-BE49-F238E27FC236}">
                <a16:creationId xmlns:a16="http://schemas.microsoft.com/office/drawing/2014/main" id="{E75AE023-1FCC-48CA-B531-13E5BBB1B47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072681" y="142875"/>
            <a:ext cx="7833320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- Updating expressions</a:t>
            </a:r>
          </a:p>
        </p:txBody>
      </p:sp>
      <p:sp>
        <p:nvSpPr>
          <p:cNvPr id="129027" name="Content Placeholder 2">
            <a:extLst>
              <a:ext uri="{FF2B5EF4-FFF2-40B4-BE49-F238E27FC236}">
                <a16:creationId xmlns:a16="http://schemas.microsoft.com/office/drawing/2014/main" id="{80E4F374-12FE-4205-95C4-DB3C8ADF2FFC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noProof="0" dirty="0"/>
              <a:t>rename node //Movie[1] as "Picture"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The node is modified and nothing is returned.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for $m in //Movie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return rename </a:t>
            </a:r>
            <a:r>
              <a:rPr lang="en-US" altLang="sv-SE" noProof="0"/>
              <a:t>node $m </a:t>
            </a:r>
            <a:r>
              <a:rPr lang="en-US" altLang="sv-SE" noProof="0" dirty="0"/>
              <a:t>as "Picture"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All Movie elements are changed to Picture and nothing is returned.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What is returned, is actually one or more "pending updates". Nothing visible.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Title 1">
            <a:extLst>
              <a:ext uri="{FF2B5EF4-FFF2-40B4-BE49-F238E27FC236}">
                <a16:creationId xmlns:a16="http://schemas.microsoft.com/office/drawing/2014/main" id="{A4E31C2E-09DF-4504-976E-41ED5B5B298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640633" y="142875"/>
            <a:ext cx="8265368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Update Facility - Support</a:t>
            </a:r>
          </a:p>
        </p:txBody>
      </p:sp>
      <p:sp>
        <p:nvSpPr>
          <p:cNvPr id="130051" name="Content Placeholder 2">
            <a:extLst>
              <a:ext uri="{FF2B5EF4-FFF2-40B4-BE49-F238E27FC236}">
                <a16:creationId xmlns:a16="http://schemas.microsoft.com/office/drawing/2014/main" id="{07AAB52F-9496-47B6-904D-DBC807BC9DB7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Supported in </a:t>
            </a:r>
            <a:r>
              <a:rPr lang="en-US" altLang="sv-SE" noProof="0" dirty="0" err="1"/>
              <a:t>BaseX</a:t>
            </a:r>
            <a:endParaRPr lang="en-US" altLang="sv-SE" noProof="0" dirty="0"/>
          </a:p>
          <a:p>
            <a:pPr lvl="1"/>
            <a:r>
              <a:rPr lang="en-US" altLang="sv-SE" noProof="0" dirty="0"/>
              <a:t>According to XQuery Update Facility 3.0</a:t>
            </a:r>
          </a:p>
          <a:p>
            <a:pPr lvl="1"/>
            <a:r>
              <a:rPr lang="en-US" altLang="sv-SE" noProof="0" dirty="0"/>
              <a:t>Copy-modify</a:t>
            </a:r>
          </a:p>
          <a:p>
            <a:pPr lvl="1"/>
            <a:r>
              <a:rPr lang="en-US" altLang="sv-SE" noProof="0" dirty="0"/>
              <a:t>Transform-with</a:t>
            </a:r>
          </a:p>
          <a:p>
            <a:pPr lvl="1"/>
            <a:r>
              <a:rPr lang="en-US" altLang="sv-SE" noProof="0" dirty="0"/>
              <a:t>Updating expressions</a:t>
            </a:r>
          </a:p>
          <a:p>
            <a:pPr lvl="1"/>
            <a:r>
              <a:rPr lang="en-US" altLang="sv-SE" noProof="0" dirty="0"/>
              <a:t>Does not </a:t>
            </a:r>
            <a:r>
              <a:rPr lang="en-US" altLang="sv-SE" dirty="0"/>
              <a:t>change the files, only the in-memory copy</a:t>
            </a:r>
            <a:r>
              <a:rPr lang="en-US" altLang="sv-SE" noProof="0" dirty="0"/>
              <a:t>. </a:t>
            </a:r>
          </a:p>
          <a:p>
            <a:r>
              <a:rPr lang="en-US" altLang="sv-SE" noProof="0" dirty="0"/>
              <a:t>Supported in DB2 </a:t>
            </a:r>
            <a:r>
              <a:rPr lang="en-US" altLang="sv-SE" dirty="0"/>
              <a:t>and</a:t>
            </a:r>
            <a:r>
              <a:rPr lang="en-US" altLang="sv-SE" noProof="0" dirty="0"/>
              <a:t> Oracle (from version 12)</a:t>
            </a:r>
          </a:p>
          <a:p>
            <a:pPr lvl="1"/>
            <a:r>
              <a:rPr lang="en-US" altLang="sv-SE" dirty="0"/>
              <a:t>According to </a:t>
            </a:r>
            <a:r>
              <a:rPr lang="en-US" altLang="sv-SE" noProof="0" dirty="0"/>
              <a:t>XQuery Update Facility 1.0</a:t>
            </a:r>
          </a:p>
          <a:p>
            <a:pPr lvl="2"/>
            <a:r>
              <a:rPr lang="en-US" altLang="sv-SE" noProof="0" dirty="0"/>
              <a:t>Copy-modify</a:t>
            </a:r>
          </a:p>
          <a:p>
            <a:pPr lvl="1"/>
            <a:r>
              <a:rPr lang="en-US" altLang="sv-SE" noProof="0" dirty="0"/>
              <a:t>Some syntactical differences</a:t>
            </a:r>
          </a:p>
          <a:p>
            <a:r>
              <a:rPr lang="en-US" altLang="sv-SE" noProof="0" dirty="0"/>
              <a:t>Supported in some other products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Title 1">
            <a:extLst>
              <a:ext uri="{FF2B5EF4-FFF2-40B4-BE49-F238E27FC236}">
                <a16:creationId xmlns:a16="http://schemas.microsoft.com/office/drawing/2014/main" id="{83668C27-04FC-495C-B7B5-E1DF4019658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What to do next</a:t>
            </a:r>
          </a:p>
        </p:txBody>
      </p:sp>
      <p:sp>
        <p:nvSpPr>
          <p:cNvPr id="132099" name="Content Placeholder 2">
            <a:extLst>
              <a:ext uri="{FF2B5EF4-FFF2-40B4-BE49-F238E27FC236}">
                <a16:creationId xmlns:a16="http://schemas.microsoft.com/office/drawing/2014/main" id="{E5FCEFDC-B756-4A18-A750-52B0CF579961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9253537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Quiz about XQuery &amp; XPath (Quiz 5)</a:t>
            </a:r>
          </a:p>
          <a:p>
            <a:r>
              <a:rPr lang="en-US" altLang="sv-SE" noProof="0" dirty="0"/>
              <a:t>XQuery (compendium Querying XML Data with XQuery)</a:t>
            </a:r>
          </a:p>
          <a:p>
            <a:pPr lvl="1"/>
            <a:r>
              <a:rPr lang="en-US" altLang="sv-SE" dirty="0"/>
              <a:t>Contains more examples</a:t>
            </a:r>
          </a:p>
          <a:p>
            <a:pPr lvl="1"/>
            <a:r>
              <a:rPr lang="en-US" altLang="sv-SE" noProof="0" dirty="0"/>
              <a:t>Contains information about </a:t>
            </a:r>
            <a:r>
              <a:rPr lang="en-US" altLang="sv-SE" noProof="0" dirty="0" err="1"/>
              <a:t>BaseX</a:t>
            </a:r>
            <a:r>
              <a:rPr lang="en-US" altLang="sv-SE" noProof="0" dirty="0"/>
              <a:t> and </a:t>
            </a:r>
            <a:r>
              <a:rPr lang="en-US" altLang="sv-SE" noProof="0" dirty="0" err="1"/>
              <a:t>XQuisitor</a:t>
            </a:r>
            <a:endParaRPr lang="en-US" altLang="sv-SE" noProof="0" dirty="0"/>
          </a:p>
          <a:p>
            <a:r>
              <a:rPr lang="en-US" altLang="sv-SE" noProof="0" dirty="0"/>
              <a:t>Lesson exercises </a:t>
            </a:r>
            <a:r>
              <a:rPr lang="en-US" altLang="sv-SE"/>
              <a:t>(1 &amp; 2)</a:t>
            </a:r>
            <a:endParaRPr lang="en-US" altLang="sv-SE" noProof="0" dirty="0"/>
          </a:p>
          <a:p>
            <a:r>
              <a:rPr lang="en-US" altLang="sv-SE" noProof="0" dirty="0"/>
              <a:t>Seminar exercises (Assignment 1)</a:t>
            </a:r>
          </a:p>
          <a:p>
            <a:pPr lvl="1"/>
            <a:r>
              <a:rPr lang="en-US" altLang="sv-SE" dirty="0"/>
              <a:t>Wait until after the lessons</a:t>
            </a:r>
            <a:endParaRPr lang="en-US" altLang="sv-SE" noProof="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FF0000"/>
      </a:lt2>
      <a:accent1>
        <a:srgbClr val="0000FF"/>
      </a:accent1>
      <a:accent2>
        <a:srgbClr val="00FFFF"/>
      </a:accent2>
      <a:accent3>
        <a:srgbClr val="FFFFFF"/>
      </a:accent3>
      <a:accent4>
        <a:srgbClr val="000000"/>
      </a:accent4>
      <a:accent5>
        <a:srgbClr val="AAAAFF"/>
      </a:accent5>
      <a:accent6>
        <a:srgbClr val="00E7E7"/>
      </a:accent6>
      <a:hlink>
        <a:srgbClr val="FF00FF"/>
      </a:hlink>
      <a:folHlink>
        <a:srgbClr val="FFFF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7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7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FF00"/>
      </a:dk2>
      <a:lt2>
        <a:srgbClr val="FF0000"/>
      </a:lt2>
      <a:accent1>
        <a:srgbClr val="0000FF"/>
      </a:accent1>
      <a:accent2>
        <a:srgbClr val="00FFFF"/>
      </a:accent2>
      <a:accent3>
        <a:srgbClr val="FFFFFF"/>
      </a:accent3>
      <a:accent4>
        <a:srgbClr val="000000"/>
      </a:accent4>
      <a:accent5>
        <a:srgbClr val="AAAAFF"/>
      </a:accent5>
      <a:accent6>
        <a:srgbClr val="00E7E7"/>
      </a:accent6>
      <a:hlink>
        <a:srgbClr val="FF00FF"/>
      </a:hlink>
      <a:folHlink>
        <a:srgbClr val="FFFF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FF00"/>
      </a:dk2>
      <a:lt2>
        <a:srgbClr val="FF0000"/>
      </a:lt2>
      <a:accent1>
        <a:srgbClr val="0000FF"/>
      </a:accent1>
      <a:accent2>
        <a:srgbClr val="00FFFF"/>
      </a:accent2>
      <a:accent3>
        <a:srgbClr val="FFFFFF"/>
      </a:accent3>
      <a:accent4>
        <a:srgbClr val="000000"/>
      </a:accent4>
      <a:accent5>
        <a:srgbClr val="AAAAFF"/>
      </a:accent5>
      <a:accent6>
        <a:srgbClr val="00E7E7"/>
      </a:accent6>
      <a:hlink>
        <a:srgbClr val="FF00FF"/>
      </a:hlink>
      <a:folHlink>
        <a:srgbClr val="FFFF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24884</TotalTime>
  <Words>5931</Words>
  <Application>Microsoft Office PowerPoint</Application>
  <PresentationFormat>A4 Paper (210x297 mm)</PresentationFormat>
  <Paragraphs>800</Paragraphs>
  <Slides>71</Slides>
  <Notes>56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5" baseType="lpstr">
      <vt:lpstr>Arial Unicode MS</vt:lpstr>
      <vt:lpstr>Arial</vt:lpstr>
      <vt:lpstr>Times New Roman</vt:lpstr>
      <vt:lpstr>Default Design</vt:lpstr>
      <vt:lpstr>Query languages for SSD and XML</vt:lpstr>
      <vt:lpstr>Query languages</vt:lpstr>
      <vt:lpstr>Query languages</vt:lpstr>
      <vt:lpstr>Path expressions</vt:lpstr>
      <vt:lpstr>SSD Path expressions</vt:lpstr>
      <vt:lpstr>Path expressions - Example</vt:lpstr>
      <vt:lpstr>Lorel</vt:lpstr>
      <vt:lpstr>Sample data</vt:lpstr>
      <vt:lpstr>Lorel - Exampe</vt:lpstr>
      <vt:lpstr>Lorel - Example</vt:lpstr>
      <vt:lpstr>Lorel - Exempel</vt:lpstr>
      <vt:lpstr>Lorel - Example, exists</vt:lpstr>
      <vt:lpstr>Lorel - Example, nesting</vt:lpstr>
      <vt:lpstr>Lorel - Example, join</vt:lpstr>
      <vt:lpstr>Lorel - Example, labels</vt:lpstr>
      <vt:lpstr>Lorel - Example, result structure</vt:lpstr>
      <vt:lpstr>XPath</vt:lpstr>
      <vt:lpstr>XQuery 1.0</vt:lpstr>
      <vt:lpstr>Sample data</vt:lpstr>
      <vt:lpstr>XML Path expressions (XPath)</vt:lpstr>
      <vt:lpstr>XPath - Examples</vt:lpstr>
      <vt:lpstr>XPath Axes</vt:lpstr>
      <vt:lpstr>XPath Axes</vt:lpstr>
      <vt:lpstr>XPath Axes</vt:lpstr>
      <vt:lpstr>XQuery/XPath functions</vt:lpstr>
      <vt:lpstr>XQuery/XPath functions</vt:lpstr>
      <vt:lpstr>XQuery/XPath functions</vt:lpstr>
      <vt:lpstr>XQuery functions</vt:lpstr>
      <vt:lpstr>XQuery/XPath operators</vt:lpstr>
      <vt:lpstr>XQuery/XPath operators</vt:lpstr>
      <vt:lpstr>XPath predicates</vt:lpstr>
      <vt:lpstr>XQuery - FLWOR</vt:lpstr>
      <vt:lpstr>XQuery</vt:lpstr>
      <vt:lpstr>XQuery</vt:lpstr>
      <vt:lpstr>XQuery - Computed Constructors</vt:lpstr>
      <vt:lpstr>XQuery - Computed Constructors</vt:lpstr>
      <vt:lpstr>XQuery - Conditional expressions</vt:lpstr>
      <vt:lpstr>XQuery - Quantified expressions</vt:lpstr>
      <vt:lpstr>XQuery - Nested statements</vt:lpstr>
      <vt:lpstr>XQuery - Namespaces</vt:lpstr>
      <vt:lpstr>XQuery prolog</vt:lpstr>
      <vt:lpstr>XQuery 3.0 and 3.1</vt:lpstr>
      <vt:lpstr>XQuery 3 - group by</vt:lpstr>
      <vt:lpstr>XQuery 3 - group by</vt:lpstr>
      <vt:lpstr>XQuery 3 - Mixed clauses</vt:lpstr>
      <vt:lpstr>XQuery 3 - switch</vt:lpstr>
      <vt:lpstr>XQuery 3 - count (clause)</vt:lpstr>
      <vt:lpstr>XQuery 3 - dynamic functions</vt:lpstr>
      <vt:lpstr>XQuery 3 - inline functions</vt:lpstr>
      <vt:lpstr>XQuery 3 - higher-order functions</vt:lpstr>
      <vt:lpstr>XQuery 3 - Computed Constructors</vt:lpstr>
      <vt:lpstr>XQuery Update Facility</vt:lpstr>
      <vt:lpstr>XQuery - transform</vt:lpstr>
      <vt:lpstr>XQuery - transform - insert</vt:lpstr>
      <vt:lpstr>XQuery - transform - insert</vt:lpstr>
      <vt:lpstr>XQuery - transform - insert</vt:lpstr>
      <vt:lpstr>XQuery - transform - delete</vt:lpstr>
      <vt:lpstr>XQuery - transform - delete</vt:lpstr>
      <vt:lpstr>XQuery - transform - replace</vt:lpstr>
      <vt:lpstr>XQuery - transform - replace</vt:lpstr>
      <vt:lpstr>XQuery - transform - replace</vt:lpstr>
      <vt:lpstr>XQuery - transform - rename</vt:lpstr>
      <vt:lpstr>XQuery - transform - more, loop</vt:lpstr>
      <vt:lpstr>XQuery - transform - more, list</vt:lpstr>
      <vt:lpstr>XQuery - transform - more, list</vt:lpstr>
      <vt:lpstr>XQuery Update Facility</vt:lpstr>
      <vt:lpstr>XQuery - transform with</vt:lpstr>
      <vt:lpstr>XQuery - transform with</vt:lpstr>
      <vt:lpstr>XQuery - Updating expressions</vt:lpstr>
      <vt:lpstr>XQuery Update Facility - Support</vt:lpstr>
      <vt:lpstr>What to do next</vt:lpstr>
    </vt:vector>
  </TitlesOfParts>
  <Company>SU/KTH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4-5 Query languages for SSD and XML</dc:title>
  <dc:creator>nikos dimitrakas</dc:creator>
  <cp:lastModifiedBy>nikos dimitrakas</cp:lastModifiedBy>
  <cp:revision>473</cp:revision>
  <cp:lastPrinted>2022-03-23T10:44:24Z</cp:lastPrinted>
  <dcterms:created xsi:type="dcterms:W3CDTF">1999-01-06T15:00:23Z</dcterms:created>
  <dcterms:modified xsi:type="dcterms:W3CDTF">2024-03-07T08:14:23Z</dcterms:modified>
</cp:coreProperties>
</file>